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7"/>
  </p:notesMasterIdLst>
  <p:handoutMasterIdLst>
    <p:handoutMasterId r:id="rId198"/>
  </p:handoutMasterIdLst>
  <p:sldIdLst>
    <p:sldId id="256" r:id="rId2"/>
    <p:sldId id="310" r:id="rId3"/>
    <p:sldId id="308" r:id="rId4"/>
    <p:sldId id="307" r:id="rId5"/>
    <p:sldId id="306" r:id="rId6"/>
    <p:sldId id="313" r:id="rId7"/>
    <p:sldId id="312" r:id="rId8"/>
    <p:sldId id="311" r:id="rId9"/>
    <p:sldId id="305" r:id="rId10"/>
    <p:sldId id="551" r:id="rId11"/>
    <p:sldId id="316" r:id="rId12"/>
    <p:sldId id="317" r:id="rId13"/>
    <p:sldId id="319" r:id="rId14"/>
    <p:sldId id="325" r:id="rId15"/>
    <p:sldId id="601" r:id="rId16"/>
    <p:sldId id="483" r:id="rId17"/>
    <p:sldId id="573" r:id="rId18"/>
    <p:sldId id="575" r:id="rId19"/>
    <p:sldId id="574" r:id="rId20"/>
    <p:sldId id="499" r:id="rId21"/>
    <p:sldId id="579" r:id="rId22"/>
    <p:sldId id="580" r:id="rId23"/>
    <p:sldId id="578" r:id="rId24"/>
    <p:sldId id="581" r:id="rId25"/>
    <p:sldId id="584" r:id="rId26"/>
    <p:sldId id="585" r:id="rId27"/>
    <p:sldId id="586" r:id="rId28"/>
    <p:sldId id="333" r:id="rId29"/>
    <p:sldId id="334" r:id="rId30"/>
    <p:sldId id="582" r:id="rId31"/>
    <p:sldId id="583" r:id="rId32"/>
    <p:sldId id="596" r:id="rId33"/>
    <p:sldId id="309" r:id="rId34"/>
    <p:sldId id="269" r:id="rId35"/>
    <p:sldId id="270" r:id="rId36"/>
    <p:sldId id="362" r:id="rId37"/>
    <p:sldId id="363" r:id="rId38"/>
    <p:sldId id="271" r:id="rId39"/>
    <p:sldId id="272" r:id="rId40"/>
    <p:sldId id="273" r:id="rId41"/>
    <p:sldId id="364" r:id="rId42"/>
    <p:sldId id="261" r:id="rId43"/>
    <p:sldId id="259" r:id="rId44"/>
    <p:sldId id="367" r:id="rId45"/>
    <p:sldId id="366" r:id="rId46"/>
    <p:sldId id="365" r:id="rId47"/>
    <p:sldId id="292" r:id="rId48"/>
    <p:sldId id="369" r:id="rId49"/>
    <p:sldId id="501" r:id="rId50"/>
    <p:sldId id="500" r:id="rId51"/>
    <p:sldId id="368" r:id="rId52"/>
    <p:sldId id="257" r:id="rId53"/>
    <p:sldId id="338" r:id="rId54"/>
    <p:sldId id="426" r:id="rId55"/>
    <p:sldId id="425" r:id="rId56"/>
    <p:sldId id="424" r:id="rId57"/>
    <p:sldId id="423" r:id="rId58"/>
    <p:sldId id="422" r:id="rId59"/>
    <p:sldId id="421" r:id="rId60"/>
    <p:sldId id="420" r:id="rId61"/>
    <p:sldId id="419" r:id="rId62"/>
    <p:sldId id="418" r:id="rId63"/>
    <p:sldId id="502" r:id="rId64"/>
    <p:sldId id="503" r:id="rId65"/>
    <p:sldId id="504" r:id="rId66"/>
    <p:sldId id="337" r:id="rId67"/>
    <p:sldId id="342" r:id="rId68"/>
    <p:sldId id="341" r:id="rId69"/>
    <p:sldId id="340" r:id="rId70"/>
    <p:sldId id="339" r:id="rId71"/>
    <p:sldId id="291" r:id="rId72"/>
    <p:sldId id="427" r:id="rId73"/>
    <p:sldId id="375" r:id="rId74"/>
    <p:sldId id="374" r:id="rId75"/>
    <p:sldId id="506" r:id="rId76"/>
    <p:sldId id="507" r:id="rId77"/>
    <p:sldId id="508" r:id="rId78"/>
    <p:sldId id="399" r:id="rId79"/>
    <p:sldId id="509" r:id="rId80"/>
    <p:sldId id="510" r:id="rId81"/>
    <p:sldId id="505" r:id="rId82"/>
    <p:sldId id="373" r:id="rId83"/>
    <p:sldId id="400" r:id="rId84"/>
    <p:sldId id="401" r:id="rId85"/>
    <p:sldId id="435" r:id="rId86"/>
    <p:sldId id="440" r:id="rId87"/>
    <p:sldId id="372" r:id="rId88"/>
    <p:sldId id="595" r:id="rId89"/>
    <p:sldId id="371" r:id="rId90"/>
    <p:sldId id="457" r:id="rId91"/>
    <p:sldId id="456" r:id="rId92"/>
    <p:sldId id="458" r:id="rId93"/>
    <p:sldId id="455" r:id="rId94"/>
    <p:sldId id="459" r:id="rId95"/>
    <p:sldId id="454" r:id="rId96"/>
    <p:sldId id="293" r:id="rId97"/>
    <p:sldId id="460" r:id="rId98"/>
    <p:sldId id="452" r:id="rId99"/>
    <p:sldId id="463" r:id="rId100"/>
    <p:sldId id="556" r:id="rId101"/>
    <p:sldId id="555" r:id="rId102"/>
    <p:sldId id="554" r:id="rId103"/>
    <p:sldId id="449" r:id="rId104"/>
    <p:sldId id="450" r:id="rId105"/>
    <p:sldId id="571" r:id="rId106"/>
    <p:sldId id="568" r:id="rId107"/>
    <p:sldId id="569" r:id="rId108"/>
    <p:sldId id="570" r:id="rId109"/>
    <p:sldId id="485" r:id="rId110"/>
    <p:sldId id="493" r:id="rId111"/>
    <p:sldId id="492" r:id="rId112"/>
    <p:sldId id="491" r:id="rId113"/>
    <p:sldId id="496" r:id="rId114"/>
    <p:sldId id="497" r:id="rId115"/>
    <p:sldId id="495" r:id="rId116"/>
    <p:sldId id="494" r:id="rId117"/>
    <p:sldId id="487" r:id="rId118"/>
    <p:sldId id="587" r:id="rId119"/>
    <p:sldId id="588" r:id="rId120"/>
    <p:sldId id="589" r:id="rId121"/>
    <p:sldId id="597" r:id="rId122"/>
    <p:sldId id="345" r:id="rId123"/>
    <p:sldId id="260" r:id="rId124"/>
    <p:sldId id="405" r:id="rId125"/>
    <p:sldId id="598" r:id="rId126"/>
    <p:sldId id="446" r:id="rId127"/>
    <p:sldId id="560" r:id="rId128"/>
    <p:sldId id="558" r:id="rId129"/>
    <p:sldId id="559" r:id="rId130"/>
    <p:sldId id="557" r:id="rId131"/>
    <p:sldId id="561" r:id="rId132"/>
    <p:sldId id="445" r:id="rId133"/>
    <p:sldId id="443" r:id="rId134"/>
    <p:sldId id="562" r:id="rId135"/>
    <p:sldId id="442" r:id="rId136"/>
    <p:sldId id="542" r:id="rId137"/>
    <p:sldId id="543" r:id="rId138"/>
    <p:sldId id="406" r:id="rId139"/>
    <p:sldId id="444" r:id="rId140"/>
    <p:sldId id="566" r:id="rId141"/>
    <p:sldId id="565" r:id="rId142"/>
    <p:sldId id="564" r:id="rId143"/>
    <p:sldId id="563" r:id="rId144"/>
    <p:sldId id="567" r:id="rId145"/>
    <p:sldId id="546" r:id="rId146"/>
    <p:sldId id="545" r:id="rId147"/>
    <p:sldId id="441" r:id="rId148"/>
    <p:sldId id="544" r:id="rId149"/>
    <p:sldId id="599" r:id="rId150"/>
    <p:sldId id="600" r:id="rId151"/>
    <p:sldId id="383" r:id="rId152"/>
    <p:sldId id="382" r:id="rId153"/>
    <p:sldId id="381" r:id="rId154"/>
    <p:sldId id="380" r:id="rId155"/>
    <p:sldId id="379" r:id="rId156"/>
    <p:sldId id="378" r:id="rId157"/>
    <p:sldId id="377" r:id="rId158"/>
    <p:sldId id="258" r:id="rId159"/>
    <p:sldId id="376" r:id="rId160"/>
    <p:sldId id="388" r:id="rId161"/>
    <p:sldId id="387" r:id="rId162"/>
    <p:sldId id="402" r:id="rId163"/>
    <p:sldId id="386" r:id="rId164"/>
    <p:sldId id="262" r:id="rId165"/>
    <p:sldId id="404" r:id="rId166"/>
    <p:sldId id="429" r:id="rId167"/>
    <p:sldId id="430" r:id="rId168"/>
    <p:sldId id="511" r:id="rId169"/>
    <p:sldId id="516" r:id="rId170"/>
    <p:sldId id="517" r:id="rId171"/>
    <p:sldId id="518" r:id="rId172"/>
    <p:sldId id="521" r:id="rId173"/>
    <p:sldId id="520" r:id="rId174"/>
    <p:sldId id="519" r:id="rId175"/>
    <p:sldId id="393" r:id="rId176"/>
    <p:sldId id="523" r:id="rId177"/>
    <p:sldId id="524" r:id="rId178"/>
    <p:sldId id="526" r:id="rId179"/>
    <p:sldId id="525" r:id="rId180"/>
    <p:sldId id="572" r:id="rId181"/>
    <p:sldId id="264" r:id="rId182"/>
    <p:sldId id="437" r:id="rId183"/>
    <p:sldId id="527" r:id="rId184"/>
    <p:sldId id="528" r:id="rId185"/>
    <p:sldId id="529" r:id="rId186"/>
    <p:sldId id="474" r:id="rId187"/>
    <p:sldId id="532" r:id="rId188"/>
    <p:sldId id="531" r:id="rId189"/>
    <p:sldId id="530" r:id="rId190"/>
    <p:sldId id="590" r:id="rId191"/>
    <p:sldId id="591" r:id="rId192"/>
    <p:sldId id="593" r:id="rId193"/>
    <p:sldId id="592" r:id="rId194"/>
    <p:sldId id="594" r:id="rId195"/>
    <p:sldId id="297" r:id="rId19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268" autoAdjust="0"/>
    <p:restoredTop sz="94680"/>
  </p:normalViewPr>
  <p:slideViewPr>
    <p:cSldViewPr snapToGrid="0" snapToObjects="1">
      <p:cViewPr>
        <p:scale>
          <a:sx n="120" d="100"/>
          <a:sy n="120" d="100"/>
        </p:scale>
        <p:origin x="456" y="9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42" Type="http://schemas.openxmlformats.org/officeDocument/2006/relationships/slide" Target="slides/slide141.xml"/><Relationship Id="rId143" Type="http://schemas.openxmlformats.org/officeDocument/2006/relationships/slide" Target="slides/slide142.xml"/><Relationship Id="rId144" Type="http://schemas.openxmlformats.org/officeDocument/2006/relationships/slide" Target="slides/slide143.xml"/><Relationship Id="rId145" Type="http://schemas.openxmlformats.org/officeDocument/2006/relationships/slide" Target="slides/slide144.xml"/><Relationship Id="rId146" Type="http://schemas.openxmlformats.org/officeDocument/2006/relationships/slide" Target="slides/slide145.xml"/><Relationship Id="rId147" Type="http://schemas.openxmlformats.org/officeDocument/2006/relationships/slide" Target="slides/slide146.xml"/><Relationship Id="rId148" Type="http://schemas.openxmlformats.org/officeDocument/2006/relationships/slide" Target="slides/slide147.xml"/><Relationship Id="rId149" Type="http://schemas.openxmlformats.org/officeDocument/2006/relationships/slide" Target="slides/slide148.xml"/><Relationship Id="rId180" Type="http://schemas.openxmlformats.org/officeDocument/2006/relationships/slide" Target="slides/slide179.xml"/><Relationship Id="rId181" Type="http://schemas.openxmlformats.org/officeDocument/2006/relationships/slide" Target="slides/slide180.xml"/><Relationship Id="rId182" Type="http://schemas.openxmlformats.org/officeDocument/2006/relationships/slide" Target="slides/slide181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83" Type="http://schemas.openxmlformats.org/officeDocument/2006/relationships/slide" Target="slides/slide182.xml"/><Relationship Id="rId184" Type="http://schemas.openxmlformats.org/officeDocument/2006/relationships/slide" Target="slides/slide183.xml"/><Relationship Id="rId185" Type="http://schemas.openxmlformats.org/officeDocument/2006/relationships/slide" Target="slides/slide184.xml"/><Relationship Id="rId186" Type="http://schemas.openxmlformats.org/officeDocument/2006/relationships/slide" Target="slides/slide185.xml"/><Relationship Id="rId187" Type="http://schemas.openxmlformats.org/officeDocument/2006/relationships/slide" Target="slides/slide186.xml"/><Relationship Id="rId188" Type="http://schemas.openxmlformats.org/officeDocument/2006/relationships/slide" Target="slides/slide187.xml"/><Relationship Id="rId189" Type="http://schemas.openxmlformats.org/officeDocument/2006/relationships/slide" Target="slides/slide18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150" Type="http://schemas.openxmlformats.org/officeDocument/2006/relationships/slide" Target="slides/slide149.xml"/><Relationship Id="rId151" Type="http://schemas.openxmlformats.org/officeDocument/2006/relationships/slide" Target="slides/slide150.xml"/><Relationship Id="rId152" Type="http://schemas.openxmlformats.org/officeDocument/2006/relationships/slide" Target="slides/slide15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53" Type="http://schemas.openxmlformats.org/officeDocument/2006/relationships/slide" Target="slides/slide152.xml"/><Relationship Id="rId154" Type="http://schemas.openxmlformats.org/officeDocument/2006/relationships/slide" Target="slides/slide153.xml"/><Relationship Id="rId155" Type="http://schemas.openxmlformats.org/officeDocument/2006/relationships/slide" Target="slides/slide154.xml"/><Relationship Id="rId156" Type="http://schemas.openxmlformats.org/officeDocument/2006/relationships/slide" Target="slides/slide155.xml"/><Relationship Id="rId157" Type="http://schemas.openxmlformats.org/officeDocument/2006/relationships/slide" Target="slides/slide156.xml"/><Relationship Id="rId158" Type="http://schemas.openxmlformats.org/officeDocument/2006/relationships/slide" Target="slides/slide157.xml"/><Relationship Id="rId159" Type="http://schemas.openxmlformats.org/officeDocument/2006/relationships/slide" Target="slides/slide158.xml"/><Relationship Id="rId190" Type="http://schemas.openxmlformats.org/officeDocument/2006/relationships/slide" Target="slides/slide189.xml"/><Relationship Id="rId191" Type="http://schemas.openxmlformats.org/officeDocument/2006/relationships/slide" Target="slides/slide190.xml"/><Relationship Id="rId192" Type="http://schemas.openxmlformats.org/officeDocument/2006/relationships/slide" Target="slides/slide191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93" Type="http://schemas.openxmlformats.org/officeDocument/2006/relationships/slide" Target="slides/slide192.xml"/><Relationship Id="rId194" Type="http://schemas.openxmlformats.org/officeDocument/2006/relationships/slide" Target="slides/slide193.xml"/><Relationship Id="rId195" Type="http://schemas.openxmlformats.org/officeDocument/2006/relationships/slide" Target="slides/slide194.xml"/><Relationship Id="rId196" Type="http://schemas.openxmlformats.org/officeDocument/2006/relationships/slide" Target="slides/slide195.xml"/><Relationship Id="rId197" Type="http://schemas.openxmlformats.org/officeDocument/2006/relationships/notesMaster" Target="notesMasters/notesMaster1.xml"/><Relationship Id="rId198" Type="http://schemas.openxmlformats.org/officeDocument/2006/relationships/handoutMaster" Target="handoutMasters/handoutMaster1.xml"/><Relationship Id="rId199" Type="http://schemas.openxmlformats.org/officeDocument/2006/relationships/presProps" Target="presProps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160" Type="http://schemas.openxmlformats.org/officeDocument/2006/relationships/slide" Target="slides/slide159.xml"/><Relationship Id="rId161" Type="http://schemas.openxmlformats.org/officeDocument/2006/relationships/slide" Target="slides/slide160.xml"/><Relationship Id="rId162" Type="http://schemas.openxmlformats.org/officeDocument/2006/relationships/slide" Target="slides/slide16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63" Type="http://schemas.openxmlformats.org/officeDocument/2006/relationships/slide" Target="slides/slide162.xml"/><Relationship Id="rId164" Type="http://schemas.openxmlformats.org/officeDocument/2006/relationships/slide" Target="slides/slide163.xml"/><Relationship Id="rId165" Type="http://schemas.openxmlformats.org/officeDocument/2006/relationships/slide" Target="slides/slide164.xml"/><Relationship Id="rId166" Type="http://schemas.openxmlformats.org/officeDocument/2006/relationships/slide" Target="slides/slide165.xml"/><Relationship Id="rId167" Type="http://schemas.openxmlformats.org/officeDocument/2006/relationships/slide" Target="slides/slide166.xml"/><Relationship Id="rId168" Type="http://schemas.openxmlformats.org/officeDocument/2006/relationships/slide" Target="slides/slide167.xml"/><Relationship Id="rId169" Type="http://schemas.openxmlformats.org/officeDocument/2006/relationships/slide" Target="slides/slide168.xml"/><Relationship Id="rId200" Type="http://schemas.openxmlformats.org/officeDocument/2006/relationships/viewProps" Target="viewProps.xml"/><Relationship Id="rId201" Type="http://schemas.openxmlformats.org/officeDocument/2006/relationships/theme" Target="theme/theme1.xml"/><Relationship Id="rId202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170" Type="http://schemas.openxmlformats.org/officeDocument/2006/relationships/slide" Target="slides/slide169.xml"/><Relationship Id="rId171" Type="http://schemas.openxmlformats.org/officeDocument/2006/relationships/slide" Target="slides/slide170.xml"/><Relationship Id="rId172" Type="http://schemas.openxmlformats.org/officeDocument/2006/relationships/slide" Target="slides/slide171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173" Type="http://schemas.openxmlformats.org/officeDocument/2006/relationships/slide" Target="slides/slide172.xml"/><Relationship Id="rId174" Type="http://schemas.openxmlformats.org/officeDocument/2006/relationships/slide" Target="slides/slide173.xml"/><Relationship Id="rId175" Type="http://schemas.openxmlformats.org/officeDocument/2006/relationships/slide" Target="slides/slide174.xml"/><Relationship Id="rId176" Type="http://schemas.openxmlformats.org/officeDocument/2006/relationships/slide" Target="slides/slide175.xml"/><Relationship Id="rId177" Type="http://schemas.openxmlformats.org/officeDocument/2006/relationships/slide" Target="slides/slide176.xml"/><Relationship Id="rId178" Type="http://schemas.openxmlformats.org/officeDocument/2006/relationships/slide" Target="slides/slide177.xml"/><Relationship Id="rId179" Type="http://schemas.openxmlformats.org/officeDocument/2006/relationships/slide" Target="slides/slide17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2AD1CF-73F4-3E42-8BC2-334E0FCF7310}" type="datetimeFigureOut">
              <a:rPr lang="en-US" smtClean="0"/>
              <a:t>5/25/17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8B9CC8-D5E9-4041-8EF6-6FF7FC741D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53548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E571F6-2D7C-FE43-A771-DABBE614C03B}" type="datetimeFigureOut">
              <a:rPr lang="en-US" smtClean="0"/>
              <a:t>5/25/17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3BE15D-C365-6F44-846A-5592D1C501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4915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3BE15D-C365-6F44-846A-5592D1C50133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5495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3BE15D-C365-6F44-846A-5592D1C50133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3685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3BE15D-C365-6F44-846A-5592D1C50133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3156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3BE15D-C365-6F44-846A-5592D1C50133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8125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3BE15D-C365-6F44-846A-5592D1C50133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5495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AB512-F0B6-0444-BB17-9F0C8E682363}" type="datetimeFigureOut">
              <a:rPr lang="en-US" smtClean="0"/>
              <a:t>5/25/17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54B11-22D0-DD4E-ACB1-3890873BD3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4596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AB512-F0B6-0444-BB17-9F0C8E682363}" type="datetimeFigureOut">
              <a:rPr lang="en-US" smtClean="0"/>
              <a:t>5/25/17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54B11-22D0-DD4E-ACB1-3890873BD3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6883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AB512-F0B6-0444-BB17-9F0C8E682363}" type="datetimeFigureOut">
              <a:rPr lang="en-US" smtClean="0"/>
              <a:t>5/25/17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54B11-22D0-DD4E-ACB1-3890873BD3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9407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AB512-F0B6-0444-BB17-9F0C8E682363}" type="datetimeFigureOut">
              <a:rPr lang="en-US" smtClean="0"/>
              <a:t>5/25/17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54B11-22D0-DD4E-ACB1-3890873BD3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3959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AB512-F0B6-0444-BB17-9F0C8E682363}" type="datetimeFigureOut">
              <a:rPr lang="en-US" smtClean="0"/>
              <a:t>5/25/17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54B11-22D0-DD4E-ACB1-3890873BD3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970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AB512-F0B6-0444-BB17-9F0C8E682363}" type="datetimeFigureOut">
              <a:rPr lang="en-US" smtClean="0"/>
              <a:t>5/25/17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54B11-22D0-DD4E-ACB1-3890873BD3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3053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AB512-F0B6-0444-BB17-9F0C8E682363}" type="datetimeFigureOut">
              <a:rPr lang="en-US" smtClean="0"/>
              <a:t>5/25/17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54B11-22D0-DD4E-ACB1-3890873BD3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3168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AB512-F0B6-0444-BB17-9F0C8E682363}" type="datetimeFigureOut">
              <a:rPr lang="en-US" smtClean="0"/>
              <a:t>5/25/17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54B11-22D0-DD4E-ACB1-3890873BD3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6048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AB512-F0B6-0444-BB17-9F0C8E682363}" type="datetimeFigureOut">
              <a:rPr lang="en-US" smtClean="0"/>
              <a:t>5/25/17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54B11-22D0-DD4E-ACB1-3890873BD3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8016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AB512-F0B6-0444-BB17-9F0C8E682363}" type="datetimeFigureOut">
              <a:rPr lang="en-US" smtClean="0"/>
              <a:t>5/25/17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54B11-22D0-DD4E-ACB1-3890873BD3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2422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AB512-F0B6-0444-BB17-9F0C8E682363}" type="datetimeFigureOut">
              <a:rPr lang="en-US" smtClean="0"/>
              <a:t>5/25/17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54B11-22D0-DD4E-ACB1-3890873BD3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4001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3AB512-F0B6-0444-BB17-9F0C8E682363}" type="datetimeFigureOut">
              <a:rPr lang="en-US" smtClean="0"/>
              <a:t>5/25/17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254B11-22D0-DD4E-ACB1-3890873BD3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3514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emf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emf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emf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emf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emf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emf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emf"/><Relationship Id="rId3" Type="http://schemas.openxmlformats.org/officeDocument/2006/relationships/image" Target="../media/image35.emf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emf"/><Relationship Id="rId3" Type="http://schemas.openxmlformats.org/officeDocument/2006/relationships/image" Target="../media/image35.emf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emf"/><Relationship Id="rId3" Type="http://schemas.openxmlformats.org/officeDocument/2006/relationships/image" Target="../media/image35.emf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.png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.png"/><Relationship Id="rId3" Type="http://schemas.openxmlformats.org/officeDocument/2006/relationships/image" Target="../media/image16.png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.emf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.emf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.emf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.emf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emf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emf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emf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emf"/><Relationship Id="rId3" Type="http://schemas.openxmlformats.org/officeDocument/2006/relationships/image" Target="../media/image40.gif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gif"/><Relationship Id="rId4" Type="http://schemas.openxmlformats.org/officeDocument/2006/relationships/image" Target="../media/image41.gi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emf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gif"/><Relationship Id="rId4" Type="http://schemas.openxmlformats.org/officeDocument/2006/relationships/image" Target="../media/image41.gif"/><Relationship Id="rId5" Type="http://schemas.openxmlformats.org/officeDocument/2006/relationships/image" Target="../media/image42.gi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gif"/><Relationship Id="rId4" Type="http://schemas.openxmlformats.org/officeDocument/2006/relationships/image" Target="../media/image41.gif"/><Relationship Id="rId5" Type="http://schemas.openxmlformats.org/officeDocument/2006/relationships/image" Target="../media/image42.gif"/><Relationship Id="rId6" Type="http://schemas.openxmlformats.org/officeDocument/2006/relationships/image" Target="../media/image43.gi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emf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gif"/><Relationship Id="rId4" Type="http://schemas.openxmlformats.org/officeDocument/2006/relationships/image" Target="../media/image41.gif"/><Relationship Id="rId5" Type="http://schemas.openxmlformats.org/officeDocument/2006/relationships/image" Target="../media/image42.gif"/><Relationship Id="rId6" Type="http://schemas.openxmlformats.org/officeDocument/2006/relationships/image" Target="../media/image43.gi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emf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gif"/><Relationship Id="rId4" Type="http://schemas.openxmlformats.org/officeDocument/2006/relationships/image" Target="../media/image41.gif"/><Relationship Id="rId5" Type="http://schemas.openxmlformats.org/officeDocument/2006/relationships/image" Target="../media/image42.gif"/><Relationship Id="rId6" Type="http://schemas.openxmlformats.org/officeDocument/2006/relationships/image" Target="../media/image43.gi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emf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emf"/><Relationship Id="rId3" Type="http://schemas.openxmlformats.org/officeDocument/2006/relationships/image" Target="../media/image40.gif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emf"/><Relationship Id="rId3" Type="http://schemas.openxmlformats.org/officeDocument/2006/relationships/image" Target="../media/image40.gif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gif"/><Relationship Id="rId4" Type="http://schemas.openxmlformats.org/officeDocument/2006/relationships/image" Target="../media/image41.gi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emf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emf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emf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emf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emf"/><Relationship Id="rId3" Type="http://schemas.openxmlformats.org/officeDocument/2006/relationships/image" Target="../media/image44.gif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gif"/><Relationship Id="rId4" Type="http://schemas.openxmlformats.org/officeDocument/2006/relationships/image" Target="../media/image45.gi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emf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gif"/><Relationship Id="rId4" Type="http://schemas.openxmlformats.org/officeDocument/2006/relationships/image" Target="../media/image45.gif"/><Relationship Id="rId5" Type="http://schemas.openxmlformats.org/officeDocument/2006/relationships/image" Target="../media/image46.gi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emf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gif"/><Relationship Id="rId4" Type="http://schemas.openxmlformats.org/officeDocument/2006/relationships/image" Target="../media/image45.gif"/><Relationship Id="rId5" Type="http://schemas.openxmlformats.org/officeDocument/2006/relationships/image" Target="../media/image46.gif"/><Relationship Id="rId6" Type="http://schemas.openxmlformats.org/officeDocument/2006/relationships/image" Target="../media/image47.gi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emf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emf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emf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emf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emf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emf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emf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emf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emf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emf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emf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emf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emf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emf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4" Type="http://schemas.openxmlformats.org/officeDocument/2006/relationships/image" Target="../media/image51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9.emf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4" Type="http://schemas.openxmlformats.org/officeDocument/2006/relationships/image" Target="../media/image51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9.emf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4" Type="http://schemas.openxmlformats.org/officeDocument/2006/relationships/image" Target="../media/image51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9.emf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4" Type="http://schemas.openxmlformats.org/officeDocument/2006/relationships/image" Target="../media/image51.emf"/><Relationship Id="rId5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9.emf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4" Type="http://schemas.openxmlformats.org/officeDocument/2006/relationships/image" Target="../media/image51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9.emf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4" Type="http://schemas.openxmlformats.org/officeDocument/2006/relationships/image" Target="../media/image51.emf"/><Relationship Id="rId5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9.emf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4" Type="http://schemas.openxmlformats.org/officeDocument/2006/relationships/image" Target="../media/image51.emf"/><Relationship Id="rId5" Type="http://schemas.openxmlformats.org/officeDocument/2006/relationships/image" Target="../media/image53.emf"/><Relationship Id="rId6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9.emf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4" Type="http://schemas.openxmlformats.org/officeDocument/2006/relationships/image" Target="../media/image51.emf"/><Relationship Id="rId5" Type="http://schemas.openxmlformats.org/officeDocument/2006/relationships/image" Target="../media/image53.emf"/><Relationship Id="rId6" Type="http://schemas.openxmlformats.org/officeDocument/2006/relationships/image" Target="../media/image54.png"/><Relationship Id="rId7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9.emf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emf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emf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Relationship Id="rId3" Type="http://schemas.openxmlformats.org/officeDocument/2006/relationships/image" Target="../media/image30.emf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Relationship Id="rId3" Type="http://schemas.openxmlformats.org/officeDocument/2006/relationships/image" Target="../media/image30.emf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Relationship Id="rId3" Type="http://schemas.openxmlformats.org/officeDocument/2006/relationships/image" Target="../media/image30.emf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6.png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emf"/><Relationship Id="rId3" Type="http://schemas.openxmlformats.org/officeDocument/2006/relationships/image" Target="../media/image56.png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emf"/><Relationship Id="rId3" Type="http://schemas.openxmlformats.org/officeDocument/2006/relationships/image" Target="../media/image56.png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emf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4" Type="http://schemas.openxmlformats.org/officeDocument/2006/relationships/image" Target="../media/image58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9.emf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9.emf"/><Relationship Id="rId3" Type="http://schemas.openxmlformats.org/officeDocument/2006/relationships/image" Target="../media/image60.png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9.emf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1.emf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1.emf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2.emf"/><Relationship Id="rId3" Type="http://schemas.openxmlformats.org/officeDocument/2006/relationships/image" Target="../media/image30.emf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2.emf"/><Relationship Id="rId3" Type="http://schemas.openxmlformats.org/officeDocument/2006/relationships/image" Target="../media/image30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3" Type="http://schemas.openxmlformats.org/officeDocument/2006/relationships/image" Target="../media/image11.emf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tif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4" Type="http://schemas.openxmlformats.org/officeDocument/2006/relationships/image" Target="../media/image12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3" Type="http://schemas.openxmlformats.org/officeDocument/2006/relationships/image" Target="../media/image1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gi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gif"/><Relationship Id="rId3" Type="http://schemas.openxmlformats.org/officeDocument/2006/relationships/image" Target="../media/image4.gi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em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e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4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4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4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4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4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emf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emf"/><Relationship Id="rId3" Type="http://schemas.openxmlformats.org/officeDocument/2006/relationships/image" Target="../media/image18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gif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emf"/><Relationship Id="rId3" Type="http://schemas.openxmlformats.org/officeDocument/2006/relationships/image" Target="../media/image18.emf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emf"/><Relationship Id="rId3" Type="http://schemas.openxmlformats.org/officeDocument/2006/relationships/image" Target="../media/image18.em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4" Type="http://schemas.openxmlformats.org/officeDocument/2006/relationships/image" Target="../media/image1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em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4" Type="http://schemas.openxmlformats.org/officeDocument/2006/relationships/image" Target="../media/image20.emf"/><Relationship Id="rId5" Type="http://schemas.openxmlformats.org/officeDocument/2006/relationships/image" Target="../media/image1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emf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emf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emf"/><Relationship Id="rId3" Type="http://schemas.openxmlformats.org/officeDocument/2006/relationships/image" Target="../media/image23.emf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emf"/><Relationship Id="rId3" Type="http://schemas.openxmlformats.org/officeDocument/2006/relationships/image" Target="../media/image23.emf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emf"/><Relationship Id="rId3" Type="http://schemas.openxmlformats.org/officeDocument/2006/relationships/image" Target="../media/image23.emf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4" Type="http://schemas.openxmlformats.org/officeDocument/2006/relationships/image" Target="../media/image20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emf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emf"/><Relationship Id="rId3" Type="http://schemas.openxmlformats.org/officeDocument/2006/relationships/image" Target="../media/image23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emf"/><Relationship Id="rId3" Type="http://schemas.openxmlformats.org/officeDocument/2006/relationships/image" Target="../media/image23.emf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emf"/><Relationship Id="rId3" Type="http://schemas.openxmlformats.org/officeDocument/2006/relationships/image" Target="../media/image23.emf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emf"/><Relationship Id="rId3" Type="http://schemas.openxmlformats.org/officeDocument/2006/relationships/image" Target="../media/image23.emf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emf"/><Relationship Id="rId3" Type="http://schemas.openxmlformats.org/officeDocument/2006/relationships/image" Target="../media/image23.emf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emf"/><Relationship Id="rId3" Type="http://schemas.openxmlformats.org/officeDocument/2006/relationships/image" Target="../media/image23.emf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emf"/><Relationship Id="rId3" Type="http://schemas.openxmlformats.org/officeDocument/2006/relationships/image" Target="../media/image23.emf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emf"/><Relationship Id="rId3" Type="http://schemas.openxmlformats.org/officeDocument/2006/relationships/image" Target="../media/image23.emf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emf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emf"/><Relationship Id="rId3" Type="http://schemas.openxmlformats.org/officeDocument/2006/relationships/image" Target="../media/image24.emf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4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4" Type="http://schemas.openxmlformats.org/officeDocument/2006/relationships/image" Target="../media/image25.emf"/><Relationship Id="rId5" Type="http://schemas.openxmlformats.org/officeDocument/2006/relationships/image" Target="../media/image2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emf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emf"/><Relationship Id="rId3" Type="http://schemas.openxmlformats.org/officeDocument/2006/relationships/image" Target="../media/image27.emf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emf"/><Relationship Id="rId3" Type="http://schemas.openxmlformats.org/officeDocument/2006/relationships/image" Target="../media/image27.emf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emf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emf"/><Relationship Id="rId3" Type="http://schemas.openxmlformats.org/officeDocument/2006/relationships/image" Target="../media/image28.emf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emf"/><Relationship Id="rId3" Type="http://schemas.openxmlformats.org/officeDocument/2006/relationships/image" Target="../media/image29.emf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emf"/><Relationship Id="rId3" Type="http://schemas.openxmlformats.org/officeDocument/2006/relationships/image" Target="../media/image28.emf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emf"/><Relationship Id="rId3" Type="http://schemas.openxmlformats.org/officeDocument/2006/relationships/image" Target="../media/image28.emf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emf"/><Relationship Id="rId3" Type="http://schemas.openxmlformats.org/officeDocument/2006/relationships/image" Target="../media/image28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emf"/><Relationship Id="rId3" Type="http://schemas.openxmlformats.org/officeDocument/2006/relationships/image" Target="../media/image28.emf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emf"/><Relationship Id="rId3" Type="http://schemas.openxmlformats.org/officeDocument/2006/relationships/image" Target="../media/image28.emf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emf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emf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4" Type="http://schemas.openxmlformats.org/officeDocument/2006/relationships/image" Target="../media/image270.png"/><Relationship Id="rId5" Type="http://schemas.openxmlformats.org/officeDocument/2006/relationships/image" Target="../media/image280.png"/><Relationship Id="rId6" Type="http://schemas.openxmlformats.org/officeDocument/2006/relationships/image" Target="../media/image30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emf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4" Type="http://schemas.openxmlformats.org/officeDocument/2006/relationships/image" Target="../media/image28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emf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4" Type="http://schemas.openxmlformats.org/officeDocument/2006/relationships/image" Target="../media/image28.emf"/><Relationship Id="rId5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emf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4" Type="http://schemas.openxmlformats.org/officeDocument/2006/relationships/image" Target="../media/image28.emf"/><Relationship Id="rId5" Type="http://schemas.openxmlformats.org/officeDocument/2006/relationships/image" Target="../media/image32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emf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4" Type="http://schemas.openxmlformats.org/officeDocument/2006/relationships/image" Target="../media/image28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emf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4" Type="http://schemas.openxmlformats.org/officeDocument/2006/relationships/image" Target="../media/image29.emf"/><Relationship Id="rId5" Type="http://schemas.openxmlformats.org/officeDocument/2006/relationships/image" Target="../media/image28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emf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emf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emf"/><Relationship Id="rId3" Type="http://schemas.openxmlformats.org/officeDocument/2006/relationships/image" Target="../media/image23.emf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emf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emf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emf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emf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emf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emf"/><Relationship Id="rId3" Type="http://schemas.openxmlformats.org/officeDocument/2006/relationships/image" Target="../media/image33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 common neural basis for </a:t>
            </a:r>
            <a:br>
              <a:rPr lang="en-US" dirty="0" smtClean="0"/>
            </a:br>
            <a:r>
              <a:rPr lang="en-US" dirty="0" smtClean="0"/>
              <a:t>contrast and motion coherence perception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59080" y="4890977"/>
            <a:ext cx="4117400" cy="1776405"/>
          </a:xfrm>
        </p:spPr>
        <p:txBody>
          <a:bodyPr>
            <a:normAutofit/>
          </a:bodyPr>
          <a:lstStyle/>
          <a:p>
            <a:pPr algn="r"/>
            <a:r>
              <a:rPr lang="en-US" dirty="0" smtClean="0"/>
              <a:t>Dan Birman</a:t>
            </a:r>
          </a:p>
          <a:p>
            <a:pPr algn="r"/>
            <a:r>
              <a:rPr lang="en-US" dirty="0" smtClean="0"/>
              <a:t>Gardner Lab</a:t>
            </a:r>
          </a:p>
          <a:p>
            <a:pPr algn="r"/>
            <a:r>
              <a:rPr lang="en-US" dirty="0" err="1" smtClean="0"/>
              <a:t>Frisem</a:t>
            </a:r>
            <a:r>
              <a:rPr lang="en-US" dirty="0" smtClean="0"/>
              <a:t> 2017-06-26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alphaModFix amt="24000"/>
          </a:blip>
          <a:stretch>
            <a:fillRect/>
          </a:stretch>
        </p:blipFill>
        <p:spPr>
          <a:xfrm>
            <a:off x="-304800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83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53" y="2214378"/>
            <a:ext cx="3080821" cy="2429245"/>
          </a:xfrm>
          <a:prstGeom prst="rect">
            <a:avLst/>
          </a:prstGeom>
        </p:spPr>
      </p:pic>
      <p:pic>
        <p:nvPicPr>
          <p:cNvPr id="5" name="Picture 4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1400" y="2785730"/>
            <a:ext cx="2804158" cy="128654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53" y="2214378"/>
            <a:ext cx="3098050" cy="2442830"/>
          </a:xfrm>
          <a:prstGeom prst="rect">
            <a:avLst/>
          </a:prstGeom>
        </p:spPr>
      </p:pic>
      <p:pic>
        <p:nvPicPr>
          <p:cNvPr id="11" name="Picture 10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8256" y="4192772"/>
            <a:ext cx="2804158" cy="1286540"/>
          </a:xfrm>
          <a:prstGeom prst="rect">
            <a:avLst/>
          </a:prstGeom>
        </p:spPr>
      </p:pic>
      <p:pic>
        <p:nvPicPr>
          <p:cNvPr id="15" name="Picture 14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2428" y="1408813"/>
            <a:ext cx="2804158" cy="1286540"/>
          </a:xfrm>
          <a:prstGeom prst="rect">
            <a:avLst/>
          </a:prstGeom>
        </p:spPr>
      </p:pic>
      <p:pic>
        <p:nvPicPr>
          <p:cNvPr id="16" name="Picture 15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8618" y="5569689"/>
            <a:ext cx="2804158" cy="1286540"/>
          </a:xfrm>
          <a:prstGeom prst="rect">
            <a:avLst/>
          </a:prstGeom>
        </p:spPr>
      </p:pic>
      <p:pic>
        <p:nvPicPr>
          <p:cNvPr id="17" name="Picture 16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2293" y="122273"/>
            <a:ext cx="2804158" cy="1286540"/>
          </a:xfrm>
          <a:prstGeom prst="rect">
            <a:avLst/>
          </a:prstGeom>
        </p:spPr>
      </p:pic>
      <p:sp>
        <p:nvSpPr>
          <p:cNvPr id="158" name="Oval 157"/>
          <p:cNvSpPr/>
          <p:nvPr/>
        </p:nvSpPr>
        <p:spPr>
          <a:xfrm>
            <a:off x="1903224" y="2408275"/>
            <a:ext cx="1041991" cy="1041991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9" name="Straight Connector 158"/>
          <p:cNvCxnSpPr>
            <a:stCxn id="159" idx="0"/>
          </p:cNvCxnSpPr>
          <p:nvPr/>
        </p:nvCxnSpPr>
        <p:spPr>
          <a:xfrm>
            <a:off x="2424220" y="2408275"/>
            <a:ext cx="3221665" cy="951614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/>
          <p:cNvCxnSpPr>
            <a:stCxn id="159" idx="4"/>
          </p:cNvCxnSpPr>
          <p:nvPr/>
        </p:nvCxnSpPr>
        <p:spPr>
          <a:xfrm flipV="1">
            <a:off x="2424220" y="3359889"/>
            <a:ext cx="3236221" cy="90377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5" name="TextBox 184"/>
          <p:cNvSpPr txBox="1"/>
          <p:nvPr/>
        </p:nvSpPr>
        <p:spPr>
          <a:xfrm>
            <a:off x="439104" y="1845046"/>
            <a:ext cx="3274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Receptive field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1988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" y="723900"/>
            <a:ext cx="9004300" cy="53975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186744" y="3094074"/>
            <a:ext cx="2130075" cy="82934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796928" y="2588758"/>
            <a:ext cx="2740259" cy="10106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186744" y="2588758"/>
            <a:ext cx="5245414" cy="144883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50586" y="1531062"/>
            <a:ext cx="1190865" cy="372142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720637" y="4528067"/>
            <a:ext cx="3191065" cy="27902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2400291" y="4622430"/>
            <a:ext cx="3831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6"/>
                </a:solidFill>
              </a:rPr>
              <a:t>Contrast</a:t>
            </a:r>
            <a:r>
              <a:rPr lang="en-US" dirty="0" smtClean="0"/>
              <a:t> (% signal change / % contrast)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5113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" y="723900"/>
            <a:ext cx="9004300" cy="53975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186744" y="3094074"/>
            <a:ext cx="2130075" cy="82934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796928" y="2588758"/>
            <a:ext cx="2740259" cy="10106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186744" y="2588758"/>
            <a:ext cx="5245414" cy="144883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720637" y="4528067"/>
            <a:ext cx="3191065" cy="27902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400291" y="4622430"/>
            <a:ext cx="3831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6"/>
                </a:solidFill>
              </a:rPr>
              <a:t>Contrast</a:t>
            </a:r>
            <a:r>
              <a:rPr lang="en-US" dirty="0" smtClean="0"/>
              <a:t> (% signal change / % contrast)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 rot="16200000">
            <a:off x="-408788" y="2989890"/>
            <a:ext cx="3191065" cy="27902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 rot="16200000">
            <a:off x="-838040" y="3084253"/>
            <a:ext cx="4049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4"/>
                </a:solidFill>
              </a:rPr>
              <a:t>Coherence </a:t>
            </a:r>
            <a:r>
              <a:rPr lang="en-US" dirty="0" smtClean="0"/>
              <a:t>(% signal change / % contrast)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4195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" y="723900"/>
            <a:ext cx="9004300" cy="53975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186744" y="3094074"/>
            <a:ext cx="2130075" cy="82934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796928" y="2588758"/>
            <a:ext cx="2740259" cy="10106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186744" y="2588758"/>
            <a:ext cx="2740259" cy="144883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720637" y="4528067"/>
            <a:ext cx="3191065" cy="27902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400291" y="4622430"/>
            <a:ext cx="3831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6"/>
                </a:solidFill>
              </a:rPr>
              <a:t>Contrast</a:t>
            </a:r>
            <a:r>
              <a:rPr lang="en-US" dirty="0" smtClean="0"/>
              <a:t> (% signal change / % contrast)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 rot="16200000">
            <a:off x="-408788" y="2989890"/>
            <a:ext cx="3191065" cy="27902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 rot="16200000">
            <a:off x="-838040" y="3084253"/>
            <a:ext cx="4049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4"/>
                </a:solidFill>
              </a:rPr>
              <a:t>Coherence </a:t>
            </a:r>
            <a:r>
              <a:rPr lang="en-US" dirty="0" smtClean="0"/>
              <a:t>(% signal change / % contrast)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1084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" y="723900"/>
            <a:ext cx="9004300" cy="53975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186744" y="3094074"/>
            <a:ext cx="2130075" cy="82934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796928" y="2588758"/>
            <a:ext cx="2740259" cy="10106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186744" y="3026960"/>
            <a:ext cx="2740259" cy="10106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720637" y="4528067"/>
            <a:ext cx="3191065" cy="27902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400291" y="4622430"/>
            <a:ext cx="3831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6"/>
                </a:solidFill>
              </a:rPr>
              <a:t>Contrast</a:t>
            </a:r>
            <a:r>
              <a:rPr lang="en-US" dirty="0" smtClean="0"/>
              <a:t> (% signal change / % contrast)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 rot="16200000">
            <a:off x="-408788" y="2989890"/>
            <a:ext cx="3191065" cy="27902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 rot="16200000">
            <a:off x="-838040" y="3084253"/>
            <a:ext cx="4049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4"/>
                </a:solidFill>
              </a:rPr>
              <a:t>Coherence </a:t>
            </a:r>
            <a:r>
              <a:rPr lang="en-US" dirty="0" smtClean="0"/>
              <a:t>(% signal change / % contrast)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9983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" y="723900"/>
            <a:ext cx="9004300" cy="53975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720637" y="4528067"/>
            <a:ext cx="3191065" cy="27902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400291" y="4622430"/>
            <a:ext cx="3831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6"/>
                </a:solidFill>
              </a:rPr>
              <a:t>Contrast</a:t>
            </a:r>
            <a:r>
              <a:rPr lang="en-US" dirty="0" smtClean="0"/>
              <a:t> (% signal change / % contrast)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 rot="16200000">
            <a:off x="-408788" y="2989890"/>
            <a:ext cx="3191065" cy="27902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 rot="16200000">
            <a:off x="-838040" y="3084253"/>
            <a:ext cx="4049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4"/>
                </a:solidFill>
              </a:rPr>
              <a:t>Coherence </a:t>
            </a:r>
            <a:r>
              <a:rPr lang="en-US" dirty="0" smtClean="0"/>
              <a:t>(% signal change / % contrast)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1371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43" y="0"/>
            <a:ext cx="41123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206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43" y="0"/>
            <a:ext cx="4112381" cy="6858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0824" y="0"/>
            <a:ext cx="4112381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691899" y="1881964"/>
            <a:ext cx="3861306" cy="509299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622552" y="-116958"/>
            <a:ext cx="3861306" cy="509299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80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43" y="0"/>
            <a:ext cx="4112381" cy="6858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0824" y="0"/>
            <a:ext cx="4112381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691899" y="1881964"/>
            <a:ext cx="3861306" cy="288142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622552" y="-116958"/>
            <a:ext cx="3861306" cy="488034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440824" y="3140149"/>
            <a:ext cx="2045036" cy="488034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878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43" y="0"/>
            <a:ext cx="4112381" cy="6858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0824" y="0"/>
            <a:ext cx="41123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366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4857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53" y="2214378"/>
            <a:ext cx="3080821" cy="2429245"/>
          </a:xfrm>
          <a:prstGeom prst="rect">
            <a:avLst/>
          </a:prstGeom>
        </p:spPr>
      </p:pic>
      <p:pic>
        <p:nvPicPr>
          <p:cNvPr id="5" name="Picture 4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1400" y="2785730"/>
            <a:ext cx="2804158" cy="128654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53" y="2214378"/>
            <a:ext cx="3098050" cy="2442830"/>
          </a:xfrm>
          <a:prstGeom prst="rect">
            <a:avLst/>
          </a:prstGeom>
        </p:spPr>
      </p:pic>
      <p:pic>
        <p:nvPicPr>
          <p:cNvPr id="11" name="Picture 10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8256" y="4192772"/>
            <a:ext cx="2804158" cy="1286540"/>
          </a:xfrm>
          <a:prstGeom prst="rect">
            <a:avLst/>
          </a:prstGeom>
        </p:spPr>
      </p:pic>
      <p:pic>
        <p:nvPicPr>
          <p:cNvPr id="15" name="Picture 14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2428" y="1408813"/>
            <a:ext cx="2804158" cy="1286540"/>
          </a:xfrm>
          <a:prstGeom prst="rect">
            <a:avLst/>
          </a:prstGeom>
        </p:spPr>
      </p:pic>
      <p:pic>
        <p:nvPicPr>
          <p:cNvPr id="16" name="Picture 15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8618" y="5569689"/>
            <a:ext cx="2804158" cy="1286540"/>
          </a:xfrm>
          <a:prstGeom prst="rect">
            <a:avLst/>
          </a:prstGeom>
        </p:spPr>
      </p:pic>
      <p:pic>
        <p:nvPicPr>
          <p:cNvPr id="17" name="Picture 16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2293" y="122273"/>
            <a:ext cx="2804158" cy="1286540"/>
          </a:xfrm>
          <a:prstGeom prst="rect">
            <a:avLst/>
          </a:prstGeom>
        </p:spPr>
      </p:pic>
      <p:sp>
        <p:nvSpPr>
          <p:cNvPr id="158" name="Oval 157"/>
          <p:cNvSpPr/>
          <p:nvPr/>
        </p:nvSpPr>
        <p:spPr>
          <a:xfrm>
            <a:off x="1903224" y="2408275"/>
            <a:ext cx="1041991" cy="1041991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9" name="Straight Connector 158"/>
          <p:cNvCxnSpPr>
            <a:stCxn id="159" idx="0"/>
          </p:cNvCxnSpPr>
          <p:nvPr/>
        </p:nvCxnSpPr>
        <p:spPr>
          <a:xfrm>
            <a:off x="2424220" y="2408275"/>
            <a:ext cx="3221665" cy="951614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/>
          <p:cNvCxnSpPr>
            <a:stCxn id="159" idx="4"/>
          </p:cNvCxnSpPr>
          <p:nvPr/>
        </p:nvCxnSpPr>
        <p:spPr>
          <a:xfrm flipV="1">
            <a:off x="2424220" y="3359889"/>
            <a:ext cx="3236221" cy="90377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4" name="Oval 163"/>
          <p:cNvSpPr/>
          <p:nvPr/>
        </p:nvSpPr>
        <p:spPr>
          <a:xfrm>
            <a:off x="1750467" y="2323513"/>
            <a:ext cx="1041991" cy="1041991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Oval 164"/>
          <p:cNvSpPr/>
          <p:nvPr/>
        </p:nvSpPr>
        <p:spPr>
          <a:xfrm>
            <a:off x="2118705" y="2785730"/>
            <a:ext cx="1041991" cy="1041991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Oval 165"/>
          <p:cNvSpPr/>
          <p:nvPr/>
        </p:nvSpPr>
        <p:spPr>
          <a:xfrm>
            <a:off x="1580480" y="2884082"/>
            <a:ext cx="1041991" cy="1041991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Oval 166"/>
          <p:cNvSpPr/>
          <p:nvPr/>
        </p:nvSpPr>
        <p:spPr>
          <a:xfrm>
            <a:off x="2201461" y="2400228"/>
            <a:ext cx="1041991" cy="1041991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9" name="Straight Connector 168"/>
          <p:cNvCxnSpPr>
            <a:stCxn id="164" idx="0"/>
          </p:cNvCxnSpPr>
          <p:nvPr/>
        </p:nvCxnSpPr>
        <p:spPr>
          <a:xfrm flipV="1">
            <a:off x="2271463" y="727006"/>
            <a:ext cx="3371749" cy="1596507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/>
          <p:cNvCxnSpPr>
            <a:endCxn id="164" idx="4"/>
          </p:cNvCxnSpPr>
          <p:nvPr/>
        </p:nvCxnSpPr>
        <p:spPr>
          <a:xfrm flipH="1">
            <a:off x="2271463" y="737040"/>
            <a:ext cx="3371749" cy="2628464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/>
          <p:cNvCxnSpPr>
            <a:stCxn id="167" idx="0"/>
          </p:cNvCxnSpPr>
          <p:nvPr/>
        </p:nvCxnSpPr>
        <p:spPr>
          <a:xfrm flipV="1">
            <a:off x="2722457" y="2022773"/>
            <a:ext cx="1938844" cy="377455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Connector 175"/>
          <p:cNvCxnSpPr>
            <a:endCxn id="167" idx="4"/>
          </p:cNvCxnSpPr>
          <p:nvPr/>
        </p:nvCxnSpPr>
        <p:spPr>
          <a:xfrm flipH="1">
            <a:off x="2722457" y="2030820"/>
            <a:ext cx="1952670" cy="141139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Connector 177"/>
          <p:cNvCxnSpPr>
            <a:stCxn id="165" idx="0"/>
          </p:cNvCxnSpPr>
          <p:nvPr/>
        </p:nvCxnSpPr>
        <p:spPr>
          <a:xfrm>
            <a:off x="2639701" y="2785730"/>
            <a:ext cx="2562264" cy="1967023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Connector 179"/>
          <p:cNvCxnSpPr>
            <a:endCxn id="165" idx="4"/>
          </p:cNvCxnSpPr>
          <p:nvPr/>
        </p:nvCxnSpPr>
        <p:spPr>
          <a:xfrm flipH="1" flipV="1">
            <a:off x="2639701" y="3827721"/>
            <a:ext cx="2599474" cy="91424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Connector 181"/>
          <p:cNvCxnSpPr>
            <a:stCxn id="166" idx="7"/>
          </p:cNvCxnSpPr>
          <p:nvPr/>
        </p:nvCxnSpPr>
        <p:spPr>
          <a:xfrm>
            <a:off x="2469875" y="3036678"/>
            <a:ext cx="3173337" cy="317628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/>
          <p:cNvCxnSpPr>
            <a:stCxn id="166" idx="3"/>
          </p:cNvCxnSpPr>
          <p:nvPr/>
        </p:nvCxnSpPr>
        <p:spPr>
          <a:xfrm>
            <a:off x="1733076" y="3773477"/>
            <a:ext cx="3927365" cy="2439482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5" name="TextBox 184"/>
          <p:cNvSpPr txBox="1"/>
          <p:nvPr/>
        </p:nvSpPr>
        <p:spPr>
          <a:xfrm>
            <a:off x="439104" y="1845046"/>
            <a:ext cx="3274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Receptive field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9834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435396" y="3198168"/>
            <a:ext cx="62732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Is the motion </a:t>
            </a:r>
            <a:r>
              <a:rPr lang="en-US" sz="2400" dirty="0" smtClean="0">
                <a:solidFill>
                  <a:schemeClr val="accent4"/>
                </a:solidFill>
              </a:rPr>
              <a:t>coherence </a:t>
            </a:r>
            <a:r>
              <a:rPr lang="en-US" sz="2400" dirty="0" smtClean="0"/>
              <a:t>response linear?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76158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572" y="541321"/>
            <a:ext cx="2463193" cy="225710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435396" y="3198168"/>
            <a:ext cx="62732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Is the motion </a:t>
            </a:r>
            <a:r>
              <a:rPr lang="en-US" sz="2400" dirty="0" smtClean="0">
                <a:solidFill>
                  <a:schemeClr val="accent4"/>
                </a:solidFill>
              </a:rPr>
              <a:t>coherence </a:t>
            </a:r>
            <a:r>
              <a:rPr lang="en-US" sz="2400" dirty="0" smtClean="0"/>
              <a:t>response linear?</a:t>
            </a:r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2789275" y="1144415"/>
            <a:ext cx="62732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Previous work suggests the </a:t>
            </a:r>
            <a:r>
              <a:rPr lang="en-US" sz="2400" dirty="0" smtClean="0">
                <a:solidFill>
                  <a:schemeClr val="accent6"/>
                </a:solidFill>
              </a:rPr>
              <a:t>contrast</a:t>
            </a:r>
            <a:r>
              <a:rPr lang="en-US" sz="2400" dirty="0" smtClean="0"/>
              <a:t> </a:t>
            </a:r>
          </a:p>
          <a:p>
            <a:pPr algn="ctr"/>
            <a:r>
              <a:rPr lang="en-US" sz="2400" dirty="0" smtClean="0"/>
              <a:t>response is a Naka-Rushton function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60829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572" y="541321"/>
            <a:ext cx="2463193" cy="225710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8932" y="512430"/>
            <a:ext cx="2768600" cy="2286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435396" y="3198168"/>
            <a:ext cx="62732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Is the motion </a:t>
            </a:r>
            <a:r>
              <a:rPr lang="en-US" sz="2400" dirty="0" smtClean="0">
                <a:solidFill>
                  <a:schemeClr val="accent4"/>
                </a:solidFill>
              </a:rPr>
              <a:t>coherence </a:t>
            </a:r>
            <a:r>
              <a:rPr lang="en-US" sz="2400" dirty="0" smtClean="0"/>
              <a:t>response linear?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76760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435395" y="476233"/>
            <a:ext cx="62732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Is the motion </a:t>
            </a:r>
            <a:r>
              <a:rPr lang="en-US" sz="2400" dirty="0" smtClean="0">
                <a:solidFill>
                  <a:schemeClr val="accent4"/>
                </a:solidFill>
              </a:rPr>
              <a:t>coherence </a:t>
            </a:r>
            <a:r>
              <a:rPr lang="en-US" sz="2400" dirty="0" smtClean="0"/>
              <a:t>response linear?</a:t>
            </a:r>
            <a:endParaRPr lang="en-US" sz="2400" dirty="0"/>
          </a:p>
        </p:txBody>
      </p:sp>
      <p:sp>
        <p:nvSpPr>
          <p:cNvPr id="2" name="Rectangle 1"/>
          <p:cNvSpPr/>
          <p:nvPr/>
        </p:nvSpPr>
        <p:spPr>
          <a:xfrm>
            <a:off x="4412512" y="1762503"/>
            <a:ext cx="2851888" cy="354064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109063" y="1658679"/>
            <a:ext cx="1562986" cy="354064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907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900" y="723900"/>
            <a:ext cx="5397500" cy="53975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435395" y="476233"/>
            <a:ext cx="62732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Is the motion </a:t>
            </a:r>
            <a:r>
              <a:rPr lang="en-US" sz="2400" dirty="0" smtClean="0">
                <a:solidFill>
                  <a:schemeClr val="accent4"/>
                </a:solidFill>
              </a:rPr>
              <a:t>coherence </a:t>
            </a:r>
            <a:r>
              <a:rPr lang="en-US" sz="2400" dirty="0" smtClean="0"/>
              <a:t>response linear?</a:t>
            </a:r>
            <a:endParaRPr lang="en-US" sz="2400" dirty="0"/>
          </a:p>
        </p:txBody>
      </p:sp>
      <p:sp>
        <p:nvSpPr>
          <p:cNvPr id="2" name="Rectangle 1"/>
          <p:cNvSpPr/>
          <p:nvPr/>
        </p:nvSpPr>
        <p:spPr>
          <a:xfrm>
            <a:off x="4412512" y="1762503"/>
            <a:ext cx="2851888" cy="354064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109063" y="1658679"/>
            <a:ext cx="1562986" cy="354064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442216" y="2989886"/>
            <a:ext cx="2990481" cy="354064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951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900" y="723900"/>
            <a:ext cx="5397500" cy="53975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435395" y="476233"/>
            <a:ext cx="62732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Is the motion </a:t>
            </a:r>
            <a:r>
              <a:rPr lang="en-US" sz="2400" dirty="0" smtClean="0">
                <a:solidFill>
                  <a:schemeClr val="accent4"/>
                </a:solidFill>
              </a:rPr>
              <a:t>coherence </a:t>
            </a:r>
            <a:r>
              <a:rPr lang="en-US" sz="2400" dirty="0" smtClean="0"/>
              <a:t>response linear?</a:t>
            </a:r>
            <a:endParaRPr lang="en-US" sz="2400" dirty="0"/>
          </a:p>
        </p:txBody>
      </p:sp>
      <p:sp>
        <p:nvSpPr>
          <p:cNvPr id="2" name="Rectangle 1"/>
          <p:cNvSpPr/>
          <p:nvPr/>
        </p:nvSpPr>
        <p:spPr>
          <a:xfrm>
            <a:off x="4412512" y="1762503"/>
            <a:ext cx="2851888" cy="354064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109063" y="1658679"/>
            <a:ext cx="1562986" cy="354064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175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900" y="723900"/>
            <a:ext cx="5397500" cy="53975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435395" y="476233"/>
            <a:ext cx="62732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Is the motion </a:t>
            </a:r>
            <a:r>
              <a:rPr lang="en-US" sz="2400" dirty="0" smtClean="0">
                <a:solidFill>
                  <a:schemeClr val="accent4"/>
                </a:solidFill>
              </a:rPr>
              <a:t>coherence </a:t>
            </a:r>
            <a:r>
              <a:rPr lang="en-US" sz="2400" dirty="0" smtClean="0"/>
              <a:t>response linear?</a:t>
            </a:r>
            <a:endParaRPr lang="en-US" sz="2400" dirty="0"/>
          </a:p>
        </p:txBody>
      </p:sp>
      <p:sp>
        <p:nvSpPr>
          <p:cNvPr id="2" name="Rectangle 1"/>
          <p:cNvSpPr/>
          <p:nvPr/>
        </p:nvSpPr>
        <p:spPr>
          <a:xfrm>
            <a:off x="4763386" y="1796902"/>
            <a:ext cx="2030819" cy="354064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84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435395" y="476233"/>
            <a:ext cx="62732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Is the motion </a:t>
            </a:r>
            <a:r>
              <a:rPr lang="en-US" sz="2400" dirty="0" smtClean="0">
                <a:solidFill>
                  <a:schemeClr val="accent4"/>
                </a:solidFill>
              </a:rPr>
              <a:t>coherence </a:t>
            </a:r>
            <a:r>
              <a:rPr lang="en-US" sz="2400" dirty="0" smtClean="0"/>
              <a:t>response linear?</a:t>
            </a:r>
            <a:endParaRPr lang="en-US" sz="2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900" y="723900"/>
            <a:ext cx="5397500" cy="539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28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4441761" y="1665970"/>
            <a:ext cx="1678678" cy="1765004"/>
            <a:chOff x="2612779" y="965200"/>
            <a:chExt cx="3011242" cy="316609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1902854" y="2012027"/>
            <a:ext cx="2317015" cy="1826980"/>
            <a:chOff x="-1179331" y="2001168"/>
            <a:chExt cx="4957983" cy="3909398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9331" y="2001168"/>
              <a:ext cx="4957983" cy="3909398"/>
            </a:xfrm>
            <a:prstGeom prst="rect">
              <a:avLst/>
            </a:prstGeom>
          </p:spPr>
        </p:pic>
        <p:sp>
          <p:nvSpPr>
            <p:cNvPr id="30" name="Oval 29"/>
            <p:cNvSpPr/>
            <p:nvPr/>
          </p:nvSpPr>
          <p:spPr>
            <a:xfrm>
              <a:off x="1580480" y="2294461"/>
              <a:ext cx="1709198" cy="170919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1241360" y="3843095"/>
            <a:ext cx="657356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AutoNum type="arabicPeriod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C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ortical</a:t>
            </a:r>
            <a:r>
              <a:rPr lang="en-US" b="1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measurements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of BOLD fMRI</a:t>
            </a:r>
          </a:p>
          <a:p>
            <a:pPr marL="342900" indent="-342900" algn="ctr">
              <a:buAutoNum type="arabicPeriod"/>
            </a:pPr>
            <a:endParaRPr lang="en-US" dirty="0" smtClean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 algn="ctr">
              <a:buAutoNum type="arabicPeriod"/>
            </a:pPr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 algn="ctr">
              <a:buAutoNum type="arabicPeriod"/>
            </a:pPr>
            <a:endParaRPr lang="en-US" dirty="0" smtClean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 algn="ctr">
              <a:buAutoNum type="arabicPeriod"/>
            </a:pPr>
            <a:endParaRPr lang="en-US" dirty="0" smtClean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 algn="ctr">
              <a:buAutoNum type="arabicPeriod"/>
            </a:pP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Behavioral measures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of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perception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241361" y="712727"/>
            <a:ext cx="640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Goal: A model </a:t>
            </a:r>
            <a:r>
              <a:rPr lang="en-US" dirty="0" smtClean="0"/>
              <a:t>linking </a:t>
            </a:r>
            <a:r>
              <a:rPr lang="en-US" i="1" dirty="0" smtClean="0"/>
              <a:t>population</a:t>
            </a:r>
            <a:r>
              <a:rPr lang="en-US" dirty="0" smtClean="0"/>
              <a:t> representations of contrast </a:t>
            </a:r>
            <a:r>
              <a:rPr lang="en-US" dirty="0" smtClean="0"/>
              <a:t>and motion </a:t>
            </a:r>
            <a:r>
              <a:rPr lang="en-US" dirty="0" smtClean="0"/>
              <a:t>coherence to </a:t>
            </a:r>
            <a:r>
              <a:rPr lang="en-US" i="1" dirty="0" smtClean="0"/>
              <a:t>perception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237960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4441761" y="1665970"/>
            <a:ext cx="1678678" cy="1765004"/>
            <a:chOff x="2612779" y="965200"/>
            <a:chExt cx="3011242" cy="316609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1902854" y="2012027"/>
            <a:ext cx="2317015" cy="1826980"/>
            <a:chOff x="-1179331" y="2001168"/>
            <a:chExt cx="4957983" cy="3909398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9331" y="2001168"/>
              <a:ext cx="4957983" cy="3909398"/>
            </a:xfrm>
            <a:prstGeom prst="rect">
              <a:avLst/>
            </a:prstGeom>
          </p:spPr>
        </p:pic>
        <p:sp>
          <p:nvSpPr>
            <p:cNvPr id="30" name="Oval 29"/>
            <p:cNvSpPr/>
            <p:nvPr/>
          </p:nvSpPr>
          <p:spPr>
            <a:xfrm>
              <a:off x="1580480" y="2294461"/>
              <a:ext cx="1709198" cy="170919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1241360" y="3843095"/>
            <a:ext cx="657356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AutoNum type="arabicPeriod"/>
            </a:pPr>
            <a:r>
              <a:rPr lang="en-US" dirty="0"/>
              <a:t>C</a:t>
            </a:r>
            <a:r>
              <a:rPr lang="en-US" dirty="0" smtClean="0"/>
              <a:t>ortical</a:t>
            </a:r>
            <a:r>
              <a:rPr lang="en-US" b="1" dirty="0" smtClean="0"/>
              <a:t> </a:t>
            </a:r>
            <a:r>
              <a:rPr lang="en-US" dirty="0" smtClean="0"/>
              <a:t>measurements </a:t>
            </a:r>
            <a:r>
              <a:rPr lang="en-US" dirty="0" smtClean="0"/>
              <a:t>of BOLD fMRI</a:t>
            </a:r>
          </a:p>
          <a:p>
            <a:pPr marL="342900" indent="-342900" algn="ctr">
              <a:buAutoNum type="arabicPeriod"/>
            </a:pPr>
            <a:endParaRPr lang="en-US" dirty="0" smtClean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en-US" dirty="0"/>
              <a:t>Evidence for similar nonlinear (Naka-Rushton) response functions to </a:t>
            </a:r>
            <a:r>
              <a:rPr lang="en-US" dirty="0">
                <a:solidFill>
                  <a:schemeClr val="accent6"/>
                </a:solidFill>
              </a:rPr>
              <a:t>contrast</a:t>
            </a:r>
            <a:r>
              <a:rPr lang="en-US" dirty="0"/>
              <a:t> and motion </a:t>
            </a:r>
            <a:r>
              <a:rPr lang="en-US" dirty="0">
                <a:solidFill>
                  <a:schemeClr val="accent4"/>
                </a:solidFill>
              </a:rPr>
              <a:t>coherence</a:t>
            </a:r>
          </a:p>
          <a:p>
            <a:pPr marL="342900" indent="-342900" algn="ctr">
              <a:buAutoNum type="arabicPeriod"/>
            </a:pPr>
            <a:endParaRPr lang="en-US" dirty="0" smtClean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 algn="ctr">
              <a:buFont typeface="+mj-lt"/>
              <a:buAutoNum type="arabicPeriod" startAt="2"/>
            </a:pP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Behavioral measures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of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perception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241361" y="712727"/>
            <a:ext cx="640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Goal: A model </a:t>
            </a:r>
            <a:r>
              <a:rPr lang="en-US" dirty="0" smtClean="0"/>
              <a:t>linking </a:t>
            </a:r>
            <a:r>
              <a:rPr lang="en-US" i="1" dirty="0" smtClean="0"/>
              <a:t>population</a:t>
            </a:r>
            <a:r>
              <a:rPr lang="en-US" dirty="0" smtClean="0"/>
              <a:t> representations of contrast </a:t>
            </a:r>
            <a:r>
              <a:rPr lang="en-US" dirty="0" smtClean="0"/>
              <a:t>and motion </a:t>
            </a:r>
            <a:r>
              <a:rPr lang="en-US" dirty="0" smtClean="0"/>
              <a:t>coherence to </a:t>
            </a:r>
            <a:r>
              <a:rPr lang="en-US" i="1" dirty="0" smtClean="0"/>
              <a:t>perception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753743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53" y="2214378"/>
            <a:ext cx="3080821" cy="2429245"/>
          </a:xfrm>
          <a:prstGeom prst="rect">
            <a:avLst/>
          </a:prstGeom>
        </p:spPr>
      </p:pic>
      <p:pic>
        <p:nvPicPr>
          <p:cNvPr id="5" name="Picture 4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1400" y="2785730"/>
            <a:ext cx="2804158" cy="128654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53" y="2214378"/>
            <a:ext cx="3098050" cy="2442830"/>
          </a:xfrm>
          <a:prstGeom prst="rect">
            <a:avLst/>
          </a:prstGeom>
        </p:spPr>
      </p:pic>
      <p:pic>
        <p:nvPicPr>
          <p:cNvPr id="11" name="Picture 10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8256" y="4192772"/>
            <a:ext cx="2804158" cy="1286540"/>
          </a:xfrm>
          <a:prstGeom prst="rect">
            <a:avLst/>
          </a:prstGeom>
        </p:spPr>
      </p:pic>
      <p:pic>
        <p:nvPicPr>
          <p:cNvPr id="15" name="Picture 14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2428" y="1408813"/>
            <a:ext cx="2804158" cy="1286540"/>
          </a:xfrm>
          <a:prstGeom prst="rect">
            <a:avLst/>
          </a:prstGeom>
        </p:spPr>
      </p:pic>
      <p:pic>
        <p:nvPicPr>
          <p:cNvPr id="16" name="Picture 15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8618" y="5569689"/>
            <a:ext cx="2804158" cy="1286540"/>
          </a:xfrm>
          <a:prstGeom prst="rect">
            <a:avLst/>
          </a:prstGeom>
        </p:spPr>
      </p:pic>
      <p:pic>
        <p:nvPicPr>
          <p:cNvPr id="17" name="Picture 16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2293" y="122273"/>
            <a:ext cx="2804158" cy="1286540"/>
          </a:xfrm>
          <a:prstGeom prst="rect">
            <a:avLst/>
          </a:prstGeom>
        </p:spPr>
      </p:pic>
      <p:sp>
        <p:nvSpPr>
          <p:cNvPr id="158" name="Oval 157"/>
          <p:cNvSpPr/>
          <p:nvPr/>
        </p:nvSpPr>
        <p:spPr>
          <a:xfrm>
            <a:off x="1903224" y="2408275"/>
            <a:ext cx="1041991" cy="1041991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Oval 163"/>
          <p:cNvSpPr/>
          <p:nvPr/>
        </p:nvSpPr>
        <p:spPr>
          <a:xfrm>
            <a:off x="1750467" y="2323513"/>
            <a:ext cx="1041991" cy="1041991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Oval 164"/>
          <p:cNvSpPr/>
          <p:nvPr/>
        </p:nvSpPr>
        <p:spPr>
          <a:xfrm>
            <a:off x="2118705" y="2785730"/>
            <a:ext cx="1041991" cy="1041991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Oval 165"/>
          <p:cNvSpPr/>
          <p:nvPr/>
        </p:nvSpPr>
        <p:spPr>
          <a:xfrm>
            <a:off x="1580480" y="2884082"/>
            <a:ext cx="1041991" cy="1041991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Oval 166"/>
          <p:cNvSpPr/>
          <p:nvPr/>
        </p:nvSpPr>
        <p:spPr>
          <a:xfrm>
            <a:off x="2201461" y="2400228"/>
            <a:ext cx="1041991" cy="1041991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TextBox 184"/>
          <p:cNvSpPr txBox="1"/>
          <p:nvPr/>
        </p:nvSpPr>
        <p:spPr>
          <a:xfrm>
            <a:off x="439104" y="1845046"/>
            <a:ext cx="3274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Receptive field</a:t>
            </a:r>
            <a:endParaRPr lang="en-US" dirty="0"/>
          </a:p>
        </p:txBody>
      </p:sp>
      <p:grpSp>
        <p:nvGrpSpPr>
          <p:cNvPr id="25" name="Group 24"/>
          <p:cNvGrpSpPr/>
          <p:nvPr/>
        </p:nvGrpSpPr>
        <p:grpSpPr>
          <a:xfrm>
            <a:off x="5226681" y="1261460"/>
            <a:ext cx="3714923" cy="3905963"/>
            <a:chOff x="2612779" y="965200"/>
            <a:chExt cx="3011242" cy="3166095"/>
          </a:xfrm>
        </p:grpSpPr>
        <p:cxnSp>
          <p:nvCxnSpPr>
            <p:cNvPr id="26" name="Straight Connector 25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stCxn id="34" idx="1"/>
            </p:cNvCxnSpPr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" name="Oval 2"/>
          <p:cNvSpPr/>
          <p:nvPr/>
        </p:nvSpPr>
        <p:spPr>
          <a:xfrm>
            <a:off x="1580480" y="2294461"/>
            <a:ext cx="1709198" cy="1709198"/>
          </a:xfrm>
          <a:prstGeom prst="ellipse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/>
          <p:cNvSpPr txBox="1"/>
          <p:nvPr/>
        </p:nvSpPr>
        <p:spPr>
          <a:xfrm>
            <a:off x="587735" y="1530110"/>
            <a:ext cx="3274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Population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016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-4.07407E-6 L 0.08438 0.1768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19" y="884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07407E-6 L 0.01875 0.3474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38" y="17361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-2.59259E-6 L 0.03611 -0.18889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06" y="-9444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2.96296E-6 L 0.00834 -0.33334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7" y="-166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8" grpId="0" animBg="1"/>
      <p:bldP spid="164" grpId="0" animBg="1"/>
      <p:bldP spid="165" grpId="0" animBg="1"/>
      <p:bldP spid="166" grpId="0" animBg="1"/>
      <p:bldP spid="167" grpId="0" animBg="1"/>
      <p:bldP spid="3" grpId="0" animBg="1"/>
      <p:bldP spid="40" grpId="0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4441761" y="1665970"/>
            <a:ext cx="1678678" cy="1765004"/>
            <a:chOff x="2612779" y="965200"/>
            <a:chExt cx="3011242" cy="316609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1902854" y="2012027"/>
            <a:ext cx="2317015" cy="1826980"/>
            <a:chOff x="-1179331" y="2001168"/>
            <a:chExt cx="4957983" cy="3909398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9331" y="2001168"/>
              <a:ext cx="4957983" cy="3909398"/>
            </a:xfrm>
            <a:prstGeom prst="rect">
              <a:avLst/>
            </a:prstGeom>
          </p:spPr>
        </p:pic>
        <p:sp>
          <p:nvSpPr>
            <p:cNvPr id="30" name="Oval 29"/>
            <p:cNvSpPr/>
            <p:nvPr/>
          </p:nvSpPr>
          <p:spPr>
            <a:xfrm>
              <a:off x="1580480" y="2294461"/>
              <a:ext cx="1709198" cy="170919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1241360" y="3843095"/>
            <a:ext cx="657356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AutoNum type="arabicPeriod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C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ortical</a:t>
            </a:r>
            <a:r>
              <a:rPr lang="en-US" b="1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measurements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of BOLD fMRI</a:t>
            </a:r>
          </a:p>
          <a:p>
            <a:pPr marL="342900" indent="-342900" algn="ctr">
              <a:buAutoNum type="arabicPeriod"/>
            </a:pPr>
            <a:endParaRPr lang="en-US" dirty="0" smtClean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Evidence for similar nonlinear (Naka-Rushton) response functions to contrast and motion coherence</a:t>
            </a:r>
          </a:p>
          <a:p>
            <a:pPr marL="342900" indent="-342900" algn="ctr">
              <a:buAutoNum type="arabicPeriod"/>
            </a:pPr>
            <a:endParaRPr lang="en-US" dirty="0" smtClean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 algn="ctr">
              <a:buFont typeface="+mj-lt"/>
              <a:buAutoNum type="arabicPeriod" startAt="2"/>
            </a:pPr>
            <a:r>
              <a:rPr lang="en-US" dirty="0" smtClean="0"/>
              <a:t>Behavioral measures </a:t>
            </a:r>
            <a:r>
              <a:rPr lang="en-US" dirty="0"/>
              <a:t>of </a:t>
            </a:r>
            <a:r>
              <a:rPr lang="en-US" dirty="0" smtClean="0"/>
              <a:t>perception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1241361" y="712727"/>
            <a:ext cx="640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Goal: A model </a:t>
            </a:r>
            <a:r>
              <a:rPr lang="en-US" dirty="0" smtClean="0"/>
              <a:t>linking </a:t>
            </a:r>
            <a:r>
              <a:rPr lang="en-US" i="1" dirty="0" smtClean="0"/>
              <a:t>population</a:t>
            </a:r>
            <a:r>
              <a:rPr lang="en-US" dirty="0" smtClean="0"/>
              <a:t> representations of contrast </a:t>
            </a:r>
            <a:r>
              <a:rPr lang="en-US" dirty="0" smtClean="0"/>
              <a:t>and motion </a:t>
            </a:r>
            <a:r>
              <a:rPr lang="en-US" dirty="0" smtClean="0"/>
              <a:t>coherence to </a:t>
            </a:r>
            <a:r>
              <a:rPr lang="en-US" i="1" dirty="0" smtClean="0"/>
              <a:t>perception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708312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4441761" y="1665970"/>
            <a:ext cx="1678678" cy="1765004"/>
            <a:chOff x="2612779" y="965200"/>
            <a:chExt cx="3011242" cy="316609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1902854" y="2012027"/>
            <a:ext cx="2317015" cy="1826980"/>
            <a:chOff x="-1179331" y="2001168"/>
            <a:chExt cx="4957983" cy="3909398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9331" y="2001168"/>
              <a:ext cx="4957983" cy="3909398"/>
            </a:xfrm>
            <a:prstGeom prst="rect">
              <a:avLst/>
            </a:prstGeom>
          </p:spPr>
        </p:pic>
        <p:sp>
          <p:nvSpPr>
            <p:cNvPr id="30" name="Oval 29"/>
            <p:cNvSpPr/>
            <p:nvPr/>
          </p:nvSpPr>
          <p:spPr>
            <a:xfrm>
              <a:off x="1580480" y="2294461"/>
              <a:ext cx="1709198" cy="170919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1241360" y="3843095"/>
            <a:ext cx="657356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AutoNum type="arabicPeriod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C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ortical</a:t>
            </a:r>
            <a:r>
              <a:rPr lang="en-US" b="1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measurements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of BOLD fMRI</a:t>
            </a:r>
          </a:p>
          <a:p>
            <a:pPr marL="342900" indent="-342900" algn="ctr">
              <a:buAutoNum type="arabicPeriod"/>
            </a:pPr>
            <a:endParaRPr lang="en-US" dirty="0" smtClean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Evidence for similar nonlinear (Naka-Rushton) response functions to contrast and motion coherence</a:t>
            </a:r>
          </a:p>
          <a:p>
            <a:pPr marL="342900" indent="-342900" algn="ctr">
              <a:buAutoNum type="arabicPeriod"/>
            </a:pPr>
            <a:endParaRPr lang="en-US" dirty="0" smtClean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 algn="ctr">
              <a:buFont typeface="+mj-lt"/>
              <a:buAutoNum type="arabicPeriod" startAt="2"/>
            </a:pPr>
            <a:r>
              <a:rPr lang="en-US" dirty="0" smtClean="0"/>
              <a:t>Behavioral measures </a:t>
            </a:r>
            <a:r>
              <a:rPr lang="en-US" dirty="0"/>
              <a:t>of </a:t>
            </a:r>
            <a:r>
              <a:rPr lang="en-US" dirty="0" smtClean="0"/>
              <a:t>perception</a:t>
            </a:r>
          </a:p>
          <a:p>
            <a:pPr marL="342900" indent="-342900" algn="ctr">
              <a:buAutoNum type="arabicPeriod" startAt="2"/>
            </a:pPr>
            <a:endParaRPr lang="en-US" dirty="0"/>
          </a:p>
          <a:p>
            <a:pPr algn="ctr"/>
            <a:r>
              <a:rPr lang="en-US" dirty="0" smtClean="0"/>
              <a:t>Create a link from population representations to perception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1241361" y="712727"/>
            <a:ext cx="640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Goal: A model </a:t>
            </a:r>
            <a:r>
              <a:rPr lang="en-US" dirty="0" smtClean="0"/>
              <a:t>linking </a:t>
            </a:r>
            <a:r>
              <a:rPr lang="en-US" i="1" dirty="0" smtClean="0"/>
              <a:t>population</a:t>
            </a:r>
            <a:r>
              <a:rPr lang="en-US" dirty="0" smtClean="0"/>
              <a:t> representations of contrast </a:t>
            </a:r>
            <a:r>
              <a:rPr lang="en-US" dirty="0" smtClean="0"/>
              <a:t>and motion </a:t>
            </a:r>
            <a:r>
              <a:rPr lang="en-US" dirty="0" smtClean="0"/>
              <a:t>coherence to </a:t>
            </a:r>
            <a:r>
              <a:rPr lang="en-US" i="1" dirty="0" smtClean="0"/>
              <a:t>perception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764671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 rot="13500000">
            <a:off x="2637442" y="3368699"/>
            <a:ext cx="890648" cy="890648"/>
            <a:chOff x="4849351" y="2820837"/>
            <a:chExt cx="890648" cy="890648"/>
          </a:xfrm>
        </p:grpSpPr>
        <p:sp>
          <p:nvSpPr>
            <p:cNvPr id="2" name="Oval 1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Arrow Connector 5"/>
            <p:cNvCxnSpPr>
              <a:stCxn id="2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 rot="5400000">
            <a:off x="2046053" y="3744249"/>
            <a:ext cx="544352" cy="1204172"/>
            <a:chOff x="3760647" y="3167133"/>
            <a:chExt cx="544352" cy="1204172"/>
          </a:xfrm>
        </p:grpSpPr>
        <p:sp>
          <p:nvSpPr>
            <p:cNvPr id="4" name="Oval 3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Arrow Connector 8"/>
            <p:cNvCxnSpPr>
              <a:stCxn id="4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 rot="5400000">
            <a:off x="1093443" y="4514539"/>
            <a:ext cx="544352" cy="1204172"/>
            <a:chOff x="3760647" y="3167133"/>
            <a:chExt cx="544352" cy="1204172"/>
          </a:xfrm>
        </p:grpSpPr>
        <p:sp>
          <p:nvSpPr>
            <p:cNvPr id="11" name="Oval 10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Arrow Connector 12"/>
            <p:cNvCxnSpPr>
              <a:stCxn id="11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 rot="5400000">
            <a:off x="1716143" y="1638761"/>
            <a:ext cx="544352" cy="1204172"/>
            <a:chOff x="3760647" y="3167133"/>
            <a:chExt cx="544352" cy="1204172"/>
          </a:xfrm>
        </p:grpSpPr>
        <p:sp>
          <p:nvSpPr>
            <p:cNvPr id="15" name="Oval 14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Arrow Connector 16"/>
            <p:cNvCxnSpPr>
              <a:stCxn id="15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 rot="5400000">
            <a:off x="2214321" y="573637"/>
            <a:ext cx="544352" cy="1204172"/>
            <a:chOff x="3760647" y="3167133"/>
            <a:chExt cx="544352" cy="1204172"/>
          </a:xfrm>
        </p:grpSpPr>
        <p:sp>
          <p:nvSpPr>
            <p:cNvPr id="19" name="Oval 18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" name="Straight Arrow Connector 19"/>
            <p:cNvCxnSpPr>
              <a:stCxn id="19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 rot="5400000">
            <a:off x="3082766" y="2001457"/>
            <a:ext cx="544352" cy="1204172"/>
            <a:chOff x="3760647" y="3167133"/>
            <a:chExt cx="544352" cy="1204172"/>
          </a:xfrm>
        </p:grpSpPr>
        <p:sp>
          <p:nvSpPr>
            <p:cNvPr id="22" name="Oval 21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Arrow Connector 22"/>
            <p:cNvCxnSpPr>
              <a:stCxn id="22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4" name="Group 23"/>
          <p:cNvGrpSpPr/>
          <p:nvPr/>
        </p:nvGrpSpPr>
        <p:grpSpPr>
          <a:xfrm rot="5400000">
            <a:off x="2318229" y="5018568"/>
            <a:ext cx="544352" cy="1204172"/>
            <a:chOff x="3760647" y="3167133"/>
            <a:chExt cx="544352" cy="1204172"/>
          </a:xfrm>
        </p:grpSpPr>
        <p:sp>
          <p:nvSpPr>
            <p:cNvPr id="25" name="Oval 24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" name="Straight Arrow Connector 25"/>
            <p:cNvCxnSpPr>
              <a:stCxn id="25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 rot="5400000">
            <a:off x="715535" y="759840"/>
            <a:ext cx="544352" cy="1204172"/>
            <a:chOff x="3760647" y="3167133"/>
            <a:chExt cx="544352" cy="1204172"/>
          </a:xfrm>
        </p:grpSpPr>
        <p:sp>
          <p:nvSpPr>
            <p:cNvPr id="28" name="Oval 27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" name="Straight Arrow Connector 28"/>
            <p:cNvCxnSpPr>
              <a:stCxn id="28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 rot="5400000">
            <a:off x="2804772" y="14727"/>
            <a:ext cx="544352" cy="1204172"/>
            <a:chOff x="3760647" y="3167133"/>
            <a:chExt cx="544352" cy="1204172"/>
          </a:xfrm>
        </p:grpSpPr>
        <p:sp>
          <p:nvSpPr>
            <p:cNvPr id="31" name="Oval 30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" name="Straight Arrow Connector 31"/>
            <p:cNvCxnSpPr>
              <a:stCxn id="31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3" name="Group 32"/>
          <p:cNvGrpSpPr/>
          <p:nvPr/>
        </p:nvGrpSpPr>
        <p:grpSpPr>
          <a:xfrm rot="5400000">
            <a:off x="2920315" y="5694203"/>
            <a:ext cx="544352" cy="1204172"/>
            <a:chOff x="3760647" y="3167133"/>
            <a:chExt cx="544352" cy="1204172"/>
          </a:xfrm>
        </p:grpSpPr>
        <p:sp>
          <p:nvSpPr>
            <p:cNvPr id="34" name="Oval 33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Arrow Connector 34"/>
            <p:cNvCxnSpPr>
              <a:stCxn id="34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6" name="Group 35"/>
          <p:cNvGrpSpPr/>
          <p:nvPr/>
        </p:nvGrpSpPr>
        <p:grpSpPr>
          <a:xfrm rot="13500000">
            <a:off x="2797818" y="4596627"/>
            <a:ext cx="890648" cy="890648"/>
            <a:chOff x="4849351" y="2820837"/>
            <a:chExt cx="890648" cy="890648"/>
          </a:xfrm>
        </p:grpSpPr>
        <p:sp>
          <p:nvSpPr>
            <p:cNvPr id="37" name="Oval 36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8" name="Straight Arrow Connector 37"/>
            <p:cNvCxnSpPr>
              <a:stCxn id="37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9" name="Group 38"/>
          <p:cNvGrpSpPr/>
          <p:nvPr/>
        </p:nvGrpSpPr>
        <p:grpSpPr>
          <a:xfrm rot="13500000">
            <a:off x="529924" y="3613569"/>
            <a:ext cx="890648" cy="890648"/>
            <a:chOff x="4849351" y="2820837"/>
            <a:chExt cx="890648" cy="890648"/>
          </a:xfrm>
        </p:grpSpPr>
        <p:sp>
          <p:nvSpPr>
            <p:cNvPr id="40" name="Oval 39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1" name="Straight Arrow Connector 40"/>
            <p:cNvCxnSpPr>
              <a:stCxn id="40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2" name="Group 41"/>
          <p:cNvGrpSpPr/>
          <p:nvPr/>
        </p:nvGrpSpPr>
        <p:grpSpPr>
          <a:xfrm rot="13500000">
            <a:off x="825427" y="244981"/>
            <a:ext cx="890648" cy="890648"/>
            <a:chOff x="4849351" y="2820837"/>
            <a:chExt cx="890648" cy="890648"/>
          </a:xfrm>
        </p:grpSpPr>
        <p:sp>
          <p:nvSpPr>
            <p:cNvPr id="43" name="Oval 42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" name="Straight Arrow Connector 43"/>
            <p:cNvCxnSpPr>
              <a:stCxn id="43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5" name="Group 44"/>
          <p:cNvGrpSpPr/>
          <p:nvPr/>
        </p:nvGrpSpPr>
        <p:grpSpPr>
          <a:xfrm rot="13500000">
            <a:off x="2520376" y="1290719"/>
            <a:ext cx="890648" cy="890648"/>
            <a:chOff x="4849351" y="2820837"/>
            <a:chExt cx="890648" cy="890648"/>
          </a:xfrm>
        </p:grpSpPr>
        <p:sp>
          <p:nvSpPr>
            <p:cNvPr id="46" name="Oval 45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7" name="Straight Arrow Connector 46"/>
            <p:cNvCxnSpPr>
              <a:stCxn id="46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8" name="Group 47"/>
          <p:cNvGrpSpPr/>
          <p:nvPr/>
        </p:nvGrpSpPr>
        <p:grpSpPr>
          <a:xfrm rot="13500000">
            <a:off x="1019659" y="5821902"/>
            <a:ext cx="890648" cy="890648"/>
            <a:chOff x="4849351" y="2820837"/>
            <a:chExt cx="890648" cy="890648"/>
          </a:xfrm>
        </p:grpSpPr>
        <p:sp>
          <p:nvSpPr>
            <p:cNvPr id="49" name="Oval 48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0" name="Straight Arrow Connector 49"/>
            <p:cNvCxnSpPr>
              <a:stCxn id="49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1" name="Group 50"/>
          <p:cNvGrpSpPr/>
          <p:nvPr/>
        </p:nvGrpSpPr>
        <p:grpSpPr>
          <a:xfrm rot="13500000">
            <a:off x="1700078" y="2702454"/>
            <a:ext cx="890648" cy="890648"/>
            <a:chOff x="4849351" y="2820837"/>
            <a:chExt cx="890648" cy="890648"/>
          </a:xfrm>
        </p:grpSpPr>
        <p:sp>
          <p:nvSpPr>
            <p:cNvPr id="52" name="Oval 51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3" name="Straight Arrow Connector 52"/>
            <p:cNvCxnSpPr>
              <a:stCxn id="52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4" name="Group 53"/>
          <p:cNvGrpSpPr/>
          <p:nvPr/>
        </p:nvGrpSpPr>
        <p:grpSpPr>
          <a:xfrm rot="5400000">
            <a:off x="675374" y="2143606"/>
            <a:ext cx="544352" cy="1204172"/>
            <a:chOff x="3760647" y="3167133"/>
            <a:chExt cx="544352" cy="1204172"/>
          </a:xfrm>
        </p:grpSpPr>
        <p:sp>
          <p:nvSpPr>
            <p:cNvPr id="55" name="Oval 54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6" name="Straight Arrow Connector 55"/>
            <p:cNvCxnSpPr>
              <a:stCxn id="56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" name="Group 4"/>
          <p:cNvGrpSpPr/>
          <p:nvPr/>
        </p:nvGrpSpPr>
        <p:grpSpPr>
          <a:xfrm rot="10800000">
            <a:off x="5180687" y="215232"/>
            <a:ext cx="3611564" cy="6467569"/>
            <a:chOff x="497864" y="397381"/>
            <a:chExt cx="3611564" cy="6467569"/>
          </a:xfrm>
        </p:grpSpPr>
        <p:grpSp>
          <p:nvGrpSpPr>
            <p:cNvPr id="105" name="Group 104"/>
            <p:cNvGrpSpPr/>
            <p:nvPr/>
          </p:nvGrpSpPr>
          <p:grpSpPr>
            <a:xfrm rot="13500000">
              <a:off x="2789842" y="3521099"/>
              <a:ext cx="890648" cy="890648"/>
              <a:chOff x="4849351" y="2820837"/>
              <a:chExt cx="890647" cy="890648"/>
            </a:xfrm>
          </p:grpSpPr>
          <p:sp>
            <p:nvSpPr>
              <p:cNvPr id="106" name="Oval 105"/>
              <p:cNvSpPr/>
              <p:nvPr/>
            </p:nvSpPr>
            <p:spPr>
              <a:xfrm>
                <a:off x="4849351" y="3167133"/>
                <a:ext cx="544352" cy="54435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7" name="Straight Arrow Connector 106"/>
              <p:cNvCxnSpPr>
                <a:stCxn id="105" idx="7"/>
              </p:cNvCxnSpPr>
              <p:nvPr/>
            </p:nvCxnSpPr>
            <p:spPr>
              <a:xfrm flipV="1">
                <a:off x="5313983" y="2820837"/>
                <a:ext cx="426015" cy="426015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08" name="Group 107"/>
            <p:cNvGrpSpPr/>
            <p:nvPr/>
          </p:nvGrpSpPr>
          <p:grpSpPr>
            <a:xfrm rot="5400000">
              <a:off x="2198453" y="3896649"/>
              <a:ext cx="544352" cy="1204172"/>
              <a:chOff x="3760647" y="3167133"/>
              <a:chExt cx="544352" cy="1204172"/>
            </a:xfrm>
          </p:grpSpPr>
          <p:sp>
            <p:nvSpPr>
              <p:cNvPr id="109" name="Oval 108"/>
              <p:cNvSpPr/>
              <p:nvPr/>
            </p:nvSpPr>
            <p:spPr>
              <a:xfrm>
                <a:off x="3760647" y="3167133"/>
                <a:ext cx="544352" cy="54435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0" name="Straight Arrow Connector 109"/>
              <p:cNvCxnSpPr>
                <a:stCxn id="107" idx="4"/>
              </p:cNvCxnSpPr>
              <p:nvPr/>
            </p:nvCxnSpPr>
            <p:spPr>
              <a:xfrm>
                <a:off x="4032823" y="3711485"/>
                <a:ext cx="0" cy="659820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11" name="Group 110"/>
            <p:cNvGrpSpPr/>
            <p:nvPr/>
          </p:nvGrpSpPr>
          <p:grpSpPr>
            <a:xfrm rot="5400000">
              <a:off x="1245843" y="4666939"/>
              <a:ext cx="544352" cy="1204172"/>
              <a:chOff x="3760647" y="3167133"/>
              <a:chExt cx="544352" cy="1204172"/>
            </a:xfrm>
          </p:grpSpPr>
          <p:sp>
            <p:nvSpPr>
              <p:cNvPr id="112" name="Oval 111"/>
              <p:cNvSpPr/>
              <p:nvPr/>
            </p:nvSpPr>
            <p:spPr>
              <a:xfrm>
                <a:off x="3760647" y="3167133"/>
                <a:ext cx="544352" cy="54435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3" name="Straight Arrow Connector 112"/>
              <p:cNvCxnSpPr>
                <a:stCxn id="114" idx="4"/>
              </p:cNvCxnSpPr>
              <p:nvPr/>
            </p:nvCxnSpPr>
            <p:spPr>
              <a:xfrm>
                <a:off x="4032823" y="3711485"/>
                <a:ext cx="0" cy="659820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14" name="Group 113"/>
            <p:cNvGrpSpPr/>
            <p:nvPr/>
          </p:nvGrpSpPr>
          <p:grpSpPr>
            <a:xfrm rot="5400000">
              <a:off x="1868543" y="1791161"/>
              <a:ext cx="544352" cy="1204172"/>
              <a:chOff x="3760647" y="3167133"/>
              <a:chExt cx="544352" cy="1204172"/>
            </a:xfrm>
          </p:grpSpPr>
          <p:sp>
            <p:nvSpPr>
              <p:cNvPr id="115" name="Oval 114"/>
              <p:cNvSpPr/>
              <p:nvPr/>
            </p:nvSpPr>
            <p:spPr>
              <a:xfrm>
                <a:off x="3760647" y="3167133"/>
                <a:ext cx="544352" cy="54435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6" name="Straight Arrow Connector 115"/>
              <p:cNvCxnSpPr>
                <a:stCxn id="118" idx="4"/>
              </p:cNvCxnSpPr>
              <p:nvPr/>
            </p:nvCxnSpPr>
            <p:spPr>
              <a:xfrm>
                <a:off x="4032823" y="3711485"/>
                <a:ext cx="0" cy="659820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17" name="Group 116"/>
            <p:cNvGrpSpPr/>
            <p:nvPr/>
          </p:nvGrpSpPr>
          <p:grpSpPr>
            <a:xfrm rot="5400000">
              <a:off x="2366721" y="726037"/>
              <a:ext cx="544352" cy="1204172"/>
              <a:chOff x="3760647" y="3167133"/>
              <a:chExt cx="544352" cy="1204172"/>
            </a:xfrm>
          </p:grpSpPr>
          <p:sp>
            <p:nvSpPr>
              <p:cNvPr id="118" name="Oval 117"/>
              <p:cNvSpPr/>
              <p:nvPr/>
            </p:nvSpPr>
            <p:spPr>
              <a:xfrm>
                <a:off x="3760647" y="3167133"/>
                <a:ext cx="544352" cy="54435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9" name="Straight Arrow Connector 118"/>
              <p:cNvCxnSpPr>
                <a:stCxn id="122" idx="4"/>
              </p:cNvCxnSpPr>
              <p:nvPr/>
            </p:nvCxnSpPr>
            <p:spPr>
              <a:xfrm>
                <a:off x="4032823" y="3711485"/>
                <a:ext cx="0" cy="659820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20" name="Group 119"/>
            <p:cNvGrpSpPr/>
            <p:nvPr/>
          </p:nvGrpSpPr>
          <p:grpSpPr>
            <a:xfrm rot="5400000">
              <a:off x="3235166" y="2153857"/>
              <a:ext cx="544352" cy="1204172"/>
              <a:chOff x="3760647" y="3167133"/>
              <a:chExt cx="544352" cy="1204172"/>
            </a:xfrm>
          </p:grpSpPr>
          <p:sp>
            <p:nvSpPr>
              <p:cNvPr id="121" name="Oval 120"/>
              <p:cNvSpPr/>
              <p:nvPr/>
            </p:nvSpPr>
            <p:spPr>
              <a:xfrm>
                <a:off x="3760647" y="3167133"/>
                <a:ext cx="544352" cy="54435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22" name="Straight Arrow Connector 121"/>
              <p:cNvCxnSpPr>
                <a:stCxn id="125" idx="4"/>
              </p:cNvCxnSpPr>
              <p:nvPr/>
            </p:nvCxnSpPr>
            <p:spPr>
              <a:xfrm>
                <a:off x="4032823" y="3711485"/>
                <a:ext cx="0" cy="659820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23" name="Group 122"/>
            <p:cNvGrpSpPr/>
            <p:nvPr/>
          </p:nvGrpSpPr>
          <p:grpSpPr>
            <a:xfrm rot="5400000">
              <a:off x="2470629" y="5170968"/>
              <a:ext cx="544352" cy="1204172"/>
              <a:chOff x="3760647" y="3167133"/>
              <a:chExt cx="544352" cy="1204172"/>
            </a:xfrm>
          </p:grpSpPr>
          <p:sp>
            <p:nvSpPr>
              <p:cNvPr id="124" name="Oval 123"/>
              <p:cNvSpPr/>
              <p:nvPr/>
            </p:nvSpPr>
            <p:spPr>
              <a:xfrm>
                <a:off x="3760647" y="3167133"/>
                <a:ext cx="544352" cy="54435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25" name="Straight Arrow Connector 124"/>
              <p:cNvCxnSpPr>
                <a:stCxn id="128" idx="4"/>
              </p:cNvCxnSpPr>
              <p:nvPr/>
            </p:nvCxnSpPr>
            <p:spPr>
              <a:xfrm>
                <a:off x="4032823" y="3711485"/>
                <a:ext cx="0" cy="659820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26" name="Group 125"/>
            <p:cNvGrpSpPr/>
            <p:nvPr/>
          </p:nvGrpSpPr>
          <p:grpSpPr>
            <a:xfrm rot="5400000">
              <a:off x="867935" y="912240"/>
              <a:ext cx="544352" cy="1204172"/>
              <a:chOff x="3760647" y="3167133"/>
              <a:chExt cx="544352" cy="1204172"/>
            </a:xfrm>
          </p:grpSpPr>
          <p:sp>
            <p:nvSpPr>
              <p:cNvPr id="127" name="Oval 126"/>
              <p:cNvSpPr/>
              <p:nvPr/>
            </p:nvSpPr>
            <p:spPr>
              <a:xfrm>
                <a:off x="3760647" y="3167133"/>
                <a:ext cx="544352" cy="54435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28" name="Straight Arrow Connector 127"/>
              <p:cNvCxnSpPr>
                <a:stCxn id="131" idx="4"/>
              </p:cNvCxnSpPr>
              <p:nvPr/>
            </p:nvCxnSpPr>
            <p:spPr>
              <a:xfrm>
                <a:off x="4032823" y="3711485"/>
                <a:ext cx="0" cy="659820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29" name="Group 128"/>
            <p:cNvGrpSpPr/>
            <p:nvPr/>
          </p:nvGrpSpPr>
          <p:grpSpPr>
            <a:xfrm rot="5400000">
              <a:off x="2957172" y="167127"/>
              <a:ext cx="544352" cy="1204172"/>
              <a:chOff x="3760647" y="3167133"/>
              <a:chExt cx="544352" cy="1204172"/>
            </a:xfrm>
          </p:grpSpPr>
          <p:sp>
            <p:nvSpPr>
              <p:cNvPr id="130" name="Oval 129"/>
              <p:cNvSpPr/>
              <p:nvPr/>
            </p:nvSpPr>
            <p:spPr>
              <a:xfrm>
                <a:off x="3760647" y="3167133"/>
                <a:ext cx="544352" cy="54435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1" name="Straight Arrow Connector 130"/>
              <p:cNvCxnSpPr>
                <a:stCxn id="134" idx="4"/>
              </p:cNvCxnSpPr>
              <p:nvPr/>
            </p:nvCxnSpPr>
            <p:spPr>
              <a:xfrm>
                <a:off x="4032823" y="3711485"/>
                <a:ext cx="0" cy="659820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32" name="Group 131"/>
            <p:cNvGrpSpPr/>
            <p:nvPr/>
          </p:nvGrpSpPr>
          <p:grpSpPr>
            <a:xfrm rot="5400000">
              <a:off x="3072715" y="5846603"/>
              <a:ext cx="544352" cy="1204172"/>
              <a:chOff x="3760647" y="3167133"/>
              <a:chExt cx="544352" cy="1204172"/>
            </a:xfrm>
          </p:grpSpPr>
          <p:sp>
            <p:nvSpPr>
              <p:cNvPr id="133" name="Oval 132"/>
              <p:cNvSpPr/>
              <p:nvPr/>
            </p:nvSpPr>
            <p:spPr>
              <a:xfrm>
                <a:off x="3760647" y="3167133"/>
                <a:ext cx="544352" cy="54435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4" name="Straight Arrow Connector 133"/>
              <p:cNvCxnSpPr>
                <a:stCxn id="137" idx="4"/>
              </p:cNvCxnSpPr>
              <p:nvPr/>
            </p:nvCxnSpPr>
            <p:spPr>
              <a:xfrm>
                <a:off x="4032823" y="3711485"/>
                <a:ext cx="0" cy="659820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35" name="Group 134"/>
            <p:cNvGrpSpPr/>
            <p:nvPr/>
          </p:nvGrpSpPr>
          <p:grpSpPr>
            <a:xfrm rot="13500000">
              <a:off x="2950218" y="4749027"/>
              <a:ext cx="890648" cy="890648"/>
              <a:chOff x="4849351" y="2820837"/>
              <a:chExt cx="890647" cy="890648"/>
            </a:xfrm>
          </p:grpSpPr>
          <p:sp>
            <p:nvSpPr>
              <p:cNvPr id="136" name="Oval 135"/>
              <p:cNvSpPr/>
              <p:nvPr/>
            </p:nvSpPr>
            <p:spPr>
              <a:xfrm>
                <a:off x="4849351" y="3167133"/>
                <a:ext cx="544352" cy="54435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7" name="Straight Arrow Connector 136"/>
              <p:cNvCxnSpPr>
                <a:stCxn id="140" idx="7"/>
              </p:cNvCxnSpPr>
              <p:nvPr/>
            </p:nvCxnSpPr>
            <p:spPr>
              <a:xfrm flipV="1">
                <a:off x="5313983" y="2820837"/>
                <a:ext cx="426015" cy="426015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38" name="Group 137"/>
            <p:cNvGrpSpPr/>
            <p:nvPr/>
          </p:nvGrpSpPr>
          <p:grpSpPr>
            <a:xfrm rot="13500000">
              <a:off x="682324" y="3765969"/>
              <a:ext cx="890648" cy="890648"/>
              <a:chOff x="4849351" y="2820837"/>
              <a:chExt cx="890647" cy="890648"/>
            </a:xfrm>
          </p:grpSpPr>
          <p:sp>
            <p:nvSpPr>
              <p:cNvPr id="139" name="Oval 138"/>
              <p:cNvSpPr/>
              <p:nvPr/>
            </p:nvSpPr>
            <p:spPr>
              <a:xfrm>
                <a:off x="4849351" y="3167133"/>
                <a:ext cx="544352" cy="54435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0" name="Straight Arrow Connector 139"/>
              <p:cNvCxnSpPr>
                <a:stCxn id="143" idx="7"/>
              </p:cNvCxnSpPr>
              <p:nvPr/>
            </p:nvCxnSpPr>
            <p:spPr>
              <a:xfrm flipV="1">
                <a:off x="5313983" y="2820837"/>
                <a:ext cx="426015" cy="426015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41" name="Group 140"/>
            <p:cNvGrpSpPr/>
            <p:nvPr/>
          </p:nvGrpSpPr>
          <p:grpSpPr>
            <a:xfrm rot="13500000">
              <a:off x="977827" y="397381"/>
              <a:ext cx="890648" cy="890648"/>
              <a:chOff x="4849351" y="2820837"/>
              <a:chExt cx="890647" cy="890648"/>
            </a:xfrm>
          </p:grpSpPr>
          <p:sp>
            <p:nvSpPr>
              <p:cNvPr id="142" name="Oval 141"/>
              <p:cNvSpPr/>
              <p:nvPr/>
            </p:nvSpPr>
            <p:spPr>
              <a:xfrm>
                <a:off x="4849351" y="3167133"/>
                <a:ext cx="544352" cy="54435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3" name="Straight Arrow Connector 142"/>
              <p:cNvCxnSpPr>
                <a:stCxn id="146" idx="7"/>
              </p:cNvCxnSpPr>
              <p:nvPr/>
            </p:nvCxnSpPr>
            <p:spPr>
              <a:xfrm flipV="1">
                <a:off x="5313983" y="2820837"/>
                <a:ext cx="426015" cy="426015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44" name="Group 143"/>
            <p:cNvGrpSpPr/>
            <p:nvPr/>
          </p:nvGrpSpPr>
          <p:grpSpPr>
            <a:xfrm rot="13500000">
              <a:off x="2672776" y="1443119"/>
              <a:ext cx="890648" cy="890648"/>
              <a:chOff x="4849351" y="2820837"/>
              <a:chExt cx="890647" cy="890648"/>
            </a:xfrm>
          </p:grpSpPr>
          <p:sp>
            <p:nvSpPr>
              <p:cNvPr id="145" name="Oval 144"/>
              <p:cNvSpPr/>
              <p:nvPr/>
            </p:nvSpPr>
            <p:spPr>
              <a:xfrm>
                <a:off x="4849351" y="3167133"/>
                <a:ext cx="544352" cy="54435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6" name="Straight Arrow Connector 145"/>
              <p:cNvCxnSpPr>
                <a:stCxn id="149" idx="7"/>
              </p:cNvCxnSpPr>
              <p:nvPr/>
            </p:nvCxnSpPr>
            <p:spPr>
              <a:xfrm flipV="1">
                <a:off x="5313983" y="2820837"/>
                <a:ext cx="426015" cy="426015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47" name="Group 146"/>
            <p:cNvGrpSpPr/>
            <p:nvPr/>
          </p:nvGrpSpPr>
          <p:grpSpPr>
            <a:xfrm rot="13500000">
              <a:off x="1172059" y="5974302"/>
              <a:ext cx="890648" cy="890648"/>
              <a:chOff x="4849351" y="2820837"/>
              <a:chExt cx="890647" cy="890648"/>
            </a:xfrm>
          </p:grpSpPr>
          <p:sp>
            <p:nvSpPr>
              <p:cNvPr id="148" name="Oval 147"/>
              <p:cNvSpPr/>
              <p:nvPr/>
            </p:nvSpPr>
            <p:spPr>
              <a:xfrm>
                <a:off x="4849351" y="3167133"/>
                <a:ext cx="544352" cy="54435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9" name="Straight Arrow Connector 148"/>
              <p:cNvCxnSpPr>
                <a:stCxn id="152" idx="7"/>
              </p:cNvCxnSpPr>
              <p:nvPr/>
            </p:nvCxnSpPr>
            <p:spPr>
              <a:xfrm flipV="1">
                <a:off x="5313983" y="2820837"/>
                <a:ext cx="426015" cy="426015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50" name="Group 149"/>
            <p:cNvGrpSpPr/>
            <p:nvPr/>
          </p:nvGrpSpPr>
          <p:grpSpPr>
            <a:xfrm rot="13500000">
              <a:off x="1852478" y="2854854"/>
              <a:ext cx="890648" cy="890648"/>
              <a:chOff x="4849351" y="2820837"/>
              <a:chExt cx="890647" cy="890648"/>
            </a:xfrm>
          </p:grpSpPr>
          <p:sp>
            <p:nvSpPr>
              <p:cNvPr id="151" name="Oval 150"/>
              <p:cNvSpPr/>
              <p:nvPr/>
            </p:nvSpPr>
            <p:spPr>
              <a:xfrm>
                <a:off x="4849351" y="3167133"/>
                <a:ext cx="544352" cy="54435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2" name="Straight Arrow Connector 151"/>
              <p:cNvCxnSpPr>
                <a:stCxn id="155" idx="7"/>
              </p:cNvCxnSpPr>
              <p:nvPr/>
            </p:nvCxnSpPr>
            <p:spPr>
              <a:xfrm flipV="1">
                <a:off x="5313983" y="2820837"/>
                <a:ext cx="426015" cy="426015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53" name="Group 152"/>
            <p:cNvGrpSpPr/>
            <p:nvPr/>
          </p:nvGrpSpPr>
          <p:grpSpPr>
            <a:xfrm rot="5400000">
              <a:off x="827774" y="2296006"/>
              <a:ext cx="544352" cy="1204172"/>
              <a:chOff x="3760647" y="3167133"/>
              <a:chExt cx="544352" cy="1204172"/>
            </a:xfrm>
          </p:grpSpPr>
          <p:sp>
            <p:nvSpPr>
              <p:cNvPr id="154" name="Oval 153"/>
              <p:cNvSpPr/>
              <p:nvPr/>
            </p:nvSpPr>
            <p:spPr>
              <a:xfrm>
                <a:off x="3760647" y="3167133"/>
                <a:ext cx="544352" cy="54435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5" name="Straight Arrow Connector 154"/>
              <p:cNvCxnSpPr/>
              <p:nvPr/>
            </p:nvCxnSpPr>
            <p:spPr>
              <a:xfrm>
                <a:off x="4032823" y="3711485"/>
                <a:ext cx="0" cy="659820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8" name="Straight Connector 7"/>
          <p:cNvCxnSpPr/>
          <p:nvPr/>
        </p:nvCxnSpPr>
        <p:spPr>
          <a:xfrm>
            <a:off x="4572000" y="3030923"/>
            <a:ext cx="0" cy="79615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/>
          <p:cNvCxnSpPr/>
          <p:nvPr/>
        </p:nvCxnSpPr>
        <p:spPr>
          <a:xfrm>
            <a:off x="4173279" y="3429000"/>
            <a:ext cx="79744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2256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ehavMethods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767" y="1105198"/>
            <a:ext cx="8255335" cy="4146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77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ehavMethods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767" y="1105198"/>
            <a:ext cx="8255335" cy="414609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584252" y="5879805"/>
            <a:ext cx="6145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11 fMRI observers, </a:t>
            </a:r>
            <a:r>
              <a:rPr lang="en-US" smtClean="0"/>
              <a:t>21 behavioral observers (1000—2500 trials)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278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435396" y="3198168"/>
            <a:ext cx="62732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Summary statistics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1884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822" y="595423"/>
            <a:ext cx="11726555" cy="608182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048594" y="3710762"/>
            <a:ext cx="5616942" cy="11134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200994" y="3863162"/>
            <a:ext cx="5616942" cy="11134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 rot="18969924">
            <a:off x="1888078" y="603356"/>
            <a:ext cx="6449522" cy="189885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066426" y="1010093"/>
            <a:ext cx="1527379" cy="8475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183157" y="595424"/>
            <a:ext cx="5616942" cy="453000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058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822" y="595423"/>
            <a:ext cx="11726555" cy="608182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048594" y="3710762"/>
            <a:ext cx="5616942" cy="11134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200994" y="3863162"/>
            <a:ext cx="5616942" cy="11134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 rot="18969924">
            <a:off x="1888078" y="603356"/>
            <a:ext cx="6449522" cy="189885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066426" y="1010093"/>
            <a:ext cx="1527379" cy="8475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183157" y="595424"/>
            <a:ext cx="5616942" cy="453000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793" y="2401138"/>
            <a:ext cx="1618191" cy="1275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442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822" y="595423"/>
            <a:ext cx="11726555" cy="608182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048594" y="3710762"/>
            <a:ext cx="5616942" cy="11134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200994" y="3863162"/>
            <a:ext cx="5616942" cy="11134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 rot="18969924">
            <a:off x="1888078" y="603356"/>
            <a:ext cx="6449522" cy="189885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066426" y="1010093"/>
            <a:ext cx="1527379" cy="8475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183157" y="595424"/>
            <a:ext cx="5616942" cy="453000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793" y="2401138"/>
            <a:ext cx="1618191" cy="127595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9534" y="2401138"/>
            <a:ext cx="1618191" cy="1275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45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822" y="595423"/>
            <a:ext cx="11726555" cy="608182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048594" y="3710762"/>
            <a:ext cx="5616942" cy="11134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200994" y="3863162"/>
            <a:ext cx="5616942" cy="11134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 rot="18969924">
            <a:off x="1888078" y="603356"/>
            <a:ext cx="6449522" cy="189885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066426" y="1010093"/>
            <a:ext cx="1527379" cy="8475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183157" y="595424"/>
            <a:ext cx="5616942" cy="453000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793" y="2401138"/>
            <a:ext cx="1618191" cy="127595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9534" y="2401138"/>
            <a:ext cx="1618191" cy="127595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275" y="2401138"/>
            <a:ext cx="1618191" cy="1275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013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9331" y="2001168"/>
            <a:ext cx="4957983" cy="3909398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5226681" y="1261460"/>
            <a:ext cx="3714923" cy="3905963"/>
            <a:chOff x="2612779" y="965200"/>
            <a:chExt cx="3011242" cy="316609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0" name="Oval 29"/>
          <p:cNvSpPr/>
          <p:nvPr/>
        </p:nvSpPr>
        <p:spPr>
          <a:xfrm>
            <a:off x="1580480" y="2294461"/>
            <a:ext cx="1709198" cy="1709198"/>
          </a:xfrm>
          <a:prstGeom prst="ellipse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90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822" y="595423"/>
            <a:ext cx="11726555" cy="608182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048594" y="3710762"/>
            <a:ext cx="5616942" cy="11134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200994" y="3863162"/>
            <a:ext cx="5616942" cy="11134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 rot="18969924">
            <a:off x="1888078" y="603356"/>
            <a:ext cx="6449522" cy="189885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066426" y="1010093"/>
            <a:ext cx="1527379" cy="8475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183157" y="595424"/>
            <a:ext cx="5616942" cy="453000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793" y="2401138"/>
            <a:ext cx="1618191" cy="127595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9534" y="2401138"/>
            <a:ext cx="1618191" cy="127595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275" y="2401138"/>
            <a:ext cx="1618191" cy="127595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3017" y="2401138"/>
            <a:ext cx="1618191" cy="1275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811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822" y="595423"/>
            <a:ext cx="11726555" cy="608182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048594" y="3710762"/>
            <a:ext cx="5616942" cy="11134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200994" y="3863162"/>
            <a:ext cx="5616942" cy="11134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 rot="18969924">
            <a:off x="1888078" y="603356"/>
            <a:ext cx="6449522" cy="189885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066426" y="1010093"/>
            <a:ext cx="1527379" cy="8475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183157" y="595424"/>
            <a:ext cx="5616942" cy="453000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129130" y="4257996"/>
            <a:ext cx="860755" cy="67871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236220" y="4257996"/>
            <a:ext cx="860755" cy="67871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343310" y="4245245"/>
            <a:ext cx="860755" cy="67871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450400" y="4257996"/>
            <a:ext cx="860755" cy="678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536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822" y="595423"/>
            <a:ext cx="11726555" cy="608182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048594" y="3710762"/>
            <a:ext cx="5616942" cy="11134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200994" y="3863162"/>
            <a:ext cx="5616942" cy="11134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 rot="18969924">
            <a:off x="1888078" y="603356"/>
            <a:ext cx="6449522" cy="189885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066426" y="1010093"/>
            <a:ext cx="1527379" cy="8475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129130" y="4257996"/>
            <a:ext cx="860755" cy="67871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236220" y="4257996"/>
            <a:ext cx="860755" cy="67871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343310" y="4245245"/>
            <a:ext cx="860755" cy="67871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450400" y="4257996"/>
            <a:ext cx="860755" cy="678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898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822" y="595423"/>
            <a:ext cx="11726555" cy="608182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048594" y="3710762"/>
            <a:ext cx="5616942" cy="11134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200994" y="3863162"/>
            <a:ext cx="5616942" cy="11134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 rot="18969924">
            <a:off x="1888078" y="603356"/>
            <a:ext cx="6449522" cy="189885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066426" y="1413742"/>
            <a:ext cx="1527379" cy="44395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129130" y="4257996"/>
            <a:ext cx="860755" cy="678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5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822" y="595423"/>
            <a:ext cx="11726555" cy="608182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048594" y="3710762"/>
            <a:ext cx="5616942" cy="11134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200994" y="3863162"/>
            <a:ext cx="5616942" cy="11134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 rot="18969924">
            <a:off x="2604656" y="315043"/>
            <a:ext cx="5616942" cy="189885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066426" y="1413742"/>
            <a:ext cx="1527379" cy="44395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129130" y="4257996"/>
            <a:ext cx="860755" cy="678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501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822" y="595423"/>
            <a:ext cx="11726555" cy="608182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048594" y="3710762"/>
            <a:ext cx="5616942" cy="11134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200994" y="3863162"/>
            <a:ext cx="5616942" cy="11134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 rot="18969924">
            <a:off x="2604656" y="315043"/>
            <a:ext cx="5616942" cy="189885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066426" y="1413742"/>
            <a:ext cx="1527379" cy="44395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129130" y="4257996"/>
            <a:ext cx="860755" cy="67871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321438" y="4257996"/>
            <a:ext cx="860755" cy="678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290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822" y="595423"/>
            <a:ext cx="11726555" cy="608182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048594" y="3710762"/>
            <a:ext cx="5616942" cy="11134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200994" y="3863162"/>
            <a:ext cx="5616942" cy="11134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 rot="18969924">
            <a:off x="3577536" y="-76394"/>
            <a:ext cx="4486567" cy="189885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066426" y="1413742"/>
            <a:ext cx="1527379" cy="44395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481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822" y="595423"/>
            <a:ext cx="11726555" cy="608182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048594" y="3710762"/>
            <a:ext cx="5616942" cy="11134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200994" y="3863162"/>
            <a:ext cx="5616942" cy="11134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 rot="18969924">
            <a:off x="4267515" y="-354005"/>
            <a:ext cx="3684892" cy="189885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066426" y="1413742"/>
            <a:ext cx="1527379" cy="44395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487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822" y="595423"/>
            <a:ext cx="11726555" cy="608182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048594" y="3710762"/>
            <a:ext cx="5616942" cy="11134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200994" y="3863162"/>
            <a:ext cx="5616942" cy="11134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066426" y="1413742"/>
            <a:ext cx="1527379" cy="44395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84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822" y="595423"/>
            <a:ext cx="11726555" cy="608182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048594" y="3710762"/>
            <a:ext cx="5616942" cy="11134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200994" y="3863162"/>
            <a:ext cx="5616942" cy="11134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35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4441761" y="2346455"/>
            <a:ext cx="1678678" cy="1765004"/>
            <a:chOff x="2612779" y="965200"/>
            <a:chExt cx="3011242" cy="316609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1902854" y="2692512"/>
            <a:ext cx="2317015" cy="1826980"/>
            <a:chOff x="-1179331" y="2001168"/>
            <a:chExt cx="4957983" cy="3909398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9331" y="2001168"/>
              <a:ext cx="4957983" cy="3909398"/>
            </a:xfrm>
            <a:prstGeom prst="rect">
              <a:avLst/>
            </a:prstGeom>
          </p:spPr>
        </p:pic>
        <p:sp>
          <p:nvSpPr>
            <p:cNvPr id="30" name="Oval 29"/>
            <p:cNvSpPr/>
            <p:nvPr/>
          </p:nvSpPr>
          <p:spPr>
            <a:xfrm>
              <a:off x="1580480" y="2294461"/>
              <a:ext cx="1709198" cy="170919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26634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822" y="595423"/>
            <a:ext cx="11726555" cy="608182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048594" y="3710762"/>
            <a:ext cx="5616942" cy="11134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200994" y="3863162"/>
            <a:ext cx="5616942" cy="11134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5697" y="3917029"/>
            <a:ext cx="1395030" cy="1099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498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822" y="595423"/>
            <a:ext cx="11726555" cy="608182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048594" y="3710762"/>
            <a:ext cx="5616942" cy="11134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200994" y="3863162"/>
            <a:ext cx="5616942" cy="11134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5697" y="3917029"/>
            <a:ext cx="1395030" cy="109998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5100" y="3917029"/>
            <a:ext cx="1395030" cy="1099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080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822" y="595423"/>
            <a:ext cx="11726555" cy="608182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048594" y="3710762"/>
            <a:ext cx="5616942" cy="11134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200994" y="3863162"/>
            <a:ext cx="5616942" cy="11134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5697" y="3917029"/>
            <a:ext cx="1395030" cy="109998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5100" y="3917029"/>
            <a:ext cx="1395030" cy="109998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4503" y="3917029"/>
            <a:ext cx="1395030" cy="1099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564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822" y="595423"/>
            <a:ext cx="11726555" cy="608182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048594" y="3710762"/>
            <a:ext cx="5616942" cy="11134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200994" y="3863162"/>
            <a:ext cx="5616942" cy="11134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5697" y="3917029"/>
            <a:ext cx="1395030" cy="109998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5100" y="3917029"/>
            <a:ext cx="1395030" cy="109998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4503" y="3917029"/>
            <a:ext cx="1395030" cy="109998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3906" y="3917029"/>
            <a:ext cx="1395030" cy="1099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769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822" y="595423"/>
            <a:ext cx="11726555" cy="608182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048594" y="3710762"/>
            <a:ext cx="5616942" cy="11134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200994" y="3863162"/>
            <a:ext cx="5616942" cy="11134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598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822" y="595423"/>
            <a:ext cx="11726555" cy="608182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870251" y="3863162"/>
            <a:ext cx="3668233" cy="11134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45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822" y="595423"/>
            <a:ext cx="11726555" cy="608182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444410" y="3863162"/>
            <a:ext cx="3094074" cy="11134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156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822" y="595423"/>
            <a:ext cx="11726555" cy="608182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667152" y="3863162"/>
            <a:ext cx="1871331" cy="11134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182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822" y="595423"/>
            <a:ext cx="11726555" cy="6081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949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435396" y="3198168"/>
            <a:ext cx="62732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Model fits full dataset, not summary statistics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09116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4441761" y="2346455"/>
            <a:ext cx="1678678" cy="1765004"/>
            <a:chOff x="2612779" y="965200"/>
            <a:chExt cx="3011242" cy="316609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1902854" y="2692512"/>
            <a:ext cx="2317015" cy="1826980"/>
            <a:chOff x="-1179331" y="2001168"/>
            <a:chExt cx="4957983" cy="3909398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9331" y="2001168"/>
              <a:ext cx="4957983" cy="3909398"/>
            </a:xfrm>
            <a:prstGeom prst="rect">
              <a:avLst/>
            </a:prstGeom>
          </p:spPr>
        </p:pic>
        <p:sp>
          <p:nvSpPr>
            <p:cNvPr id="30" name="Oval 29"/>
            <p:cNvSpPr/>
            <p:nvPr/>
          </p:nvSpPr>
          <p:spPr>
            <a:xfrm>
              <a:off x="1580480" y="2294461"/>
              <a:ext cx="1709198" cy="170919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3402419" y="680484"/>
            <a:ext cx="4994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Is perception linked to </a:t>
            </a:r>
            <a:r>
              <a:rPr lang="en-US" i="1" dirty="0" smtClean="0"/>
              <a:t>population </a:t>
            </a:r>
            <a:r>
              <a:rPr lang="en-US" dirty="0" smtClean="0"/>
              <a:t>representations?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5339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435396" y="3198168"/>
            <a:ext cx="62732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Model fits full dataset, not summary statistics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 smtClean="0"/>
              <a:t>Deep dive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50521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869" y="0"/>
            <a:ext cx="8575524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572540" y="3527004"/>
            <a:ext cx="4986669" cy="31183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648586" y="3429001"/>
            <a:ext cx="2466755" cy="321634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527059" y="-446028"/>
            <a:ext cx="5616942" cy="39730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446622" y="-1208028"/>
            <a:ext cx="5616942" cy="39730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357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869" y="0"/>
            <a:ext cx="8575524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572540" y="3527004"/>
            <a:ext cx="4986669" cy="31183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648586" y="3429001"/>
            <a:ext cx="2466755" cy="321634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527059" y="-446028"/>
            <a:ext cx="5616942" cy="39730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027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869" y="0"/>
            <a:ext cx="8575524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572540" y="3527004"/>
            <a:ext cx="4986669" cy="31183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648586" y="3429001"/>
            <a:ext cx="2466755" cy="321634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157331" y="-446028"/>
            <a:ext cx="4986669" cy="31183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938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869" y="0"/>
            <a:ext cx="8575524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572540" y="3527004"/>
            <a:ext cx="4986669" cy="31183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648586" y="3429001"/>
            <a:ext cx="2466755" cy="321634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632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869" y="0"/>
            <a:ext cx="8575524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572540" y="3527004"/>
            <a:ext cx="4986669" cy="31183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458983" y="3429001"/>
            <a:ext cx="1656358" cy="254649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770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869" y="0"/>
            <a:ext cx="8575524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572540" y="3527004"/>
            <a:ext cx="4986669" cy="31183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712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869" y="0"/>
            <a:ext cx="8575524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987209" y="3527004"/>
            <a:ext cx="4572000" cy="248039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892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869" y="0"/>
            <a:ext cx="85755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853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8344" y="2764465"/>
            <a:ext cx="8527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Linking model: </a:t>
            </a:r>
            <a:r>
              <a:rPr lang="en-US" sz="2400" smtClean="0"/>
              <a:t>population representations </a:t>
            </a:r>
            <a:r>
              <a:rPr lang="en-US" sz="2400" smtClean="0"/>
              <a:t>to </a:t>
            </a:r>
            <a:r>
              <a:rPr lang="en-US" sz="2400" dirty="0" smtClean="0"/>
              <a:t>behavior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283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902854" y="2692512"/>
            <a:ext cx="2317015" cy="1826980"/>
            <a:chOff x="-1179331" y="2001168"/>
            <a:chExt cx="4957983" cy="3909398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9331" y="2001168"/>
              <a:ext cx="4957983" cy="3909398"/>
            </a:xfrm>
            <a:prstGeom prst="rect">
              <a:avLst/>
            </a:prstGeom>
          </p:spPr>
        </p:pic>
        <p:sp>
          <p:nvSpPr>
            <p:cNvPr id="30" name="Oval 29"/>
            <p:cNvSpPr/>
            <p:nvPr/>
          </p:nvSpPr>
          <p:spPr>
            <a:xfrm>
              <a:off x="1580480" y="2294461"/>
              <a:ext cx="1709198" cy="170919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3402419" y="680484"/>
            <a:ext cx="4994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Is perception linked to </a:t>
            </a:r>
            <a:r>
              <a:rPr lang="en-US" i="1" dirty="0" smtClean="0"/>
              <a:t>population </a:t>
            </a:r>
            <a:r>
              <a:rPr lang="en-US" dirty="0" smtClean="0"/>
              <a:t>representations?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470" y="1050578"/>
            <a:ext cx="3765893" cy="5391386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6946606" y="6242767"/>
            <a:ext cx="2197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Britten et al. 1992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5697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88729" y="-350874"/>
            <a:ext cx="11066064" cy="388088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1773" y="3296093"/>
            <a:ext cx="9246983" cy="32429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67860" y="2982136"/>
            <a:ext cx="9748073" cy="341866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04037" y="3296093"/>
            <a:ext cx="10669511" cy="31183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138323" y="3843967"/>
            <a:ext cx="1181496" cy="60551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134828" y="5240376"/>
            <a:ext cx="1181496" cy="60551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271382" y="914527"/>
            <a:ext cx="1502637" cy="35724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069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88729" y="-350874"/>
            <a:ext cx="11066064" cy="388088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1773" y="3296093"/>
            <a:ext cx="9246983" cy="32429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67860" y="2982136"/>
            <a:ext cx="9748073" cy="341866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604978" y="3296093"/>
            <a:ext cx="8468570" cy="31183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138323" y="3843967"/>
            <a:ext cx="1181496" cy="60551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134828" y="5240376"/>
            <a:ext cx="1181496" cy="60551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271382" y="914527"/>
            <a:ext cx="1502637" cy="35724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006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88729" y="-350874"/>
            <a:ext cx="11066064" cy="388088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1773" y="3296093"/>
            <a:ext cx="9246983" cy="32429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67860" y="2982136"/>
            <a:ext cx="9748073" cy="341866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955312" y="3296093"/>
            <a:ext cx="7118235" cy="31183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271382" y="914527"/>
            <a:ext cx="1502637" cy="35724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107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88729" y="-350874"/>
            <a:ext cx="11066064" cy="388088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1773" y="3296093"/>
            <a:ext cx="9246983" cy="32429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67860" y="2982136"/>
            <a:ext cx="9748073" cy="341866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955312" y="3296093"/>
            <a:ext cx="7118235" cy="31183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4072120" y="3705467"/>
                <a:ext cx="450809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𝑡𝑟𝑖𝑎𝑙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charset="0"/>
                            </a:rPr>
                            <m:t>𝑐𝑜𝑛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𝑅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charset="0"/>
                            </a:rPr>
                            <m:t>Δ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charset="0"/>
                                </a:rPr>
                                <m:t>s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charset="0"/>
                                </a:rPr>
                                <m:t>con</m:t>
                              </m:r>
                            </m:sub>
                          </m:sSub>
                        </m:e>
                      </m:d>
                      <m:r>
                        <a:rPr lang="en-US" b="0" i="0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𝑐𝑜h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𝑅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charset="0"/>
                            </a:rPr>
                            <m:t>Δ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𝑐𝑜h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𝑏𝑖𝑎𝑠</m:t>
                          </m:r>
                        </m:sub>
                      </m:sSub>
                    </m:oMath>
                  </m:oMathPara>
                </a14:m>
                <a:endParaRPr lang="en-US" dirty="0" smtClean="0"/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2120" y="3705467"/>
                <a:ext cx="4508093" cy="276999"/>
              </a:xfrm>
              <a:prstGeom prst="rect">
                <a:avLst/>
              </a:prstGeom>
              <a:blipFill rotWithShape="0">
                <a:blip r:embed="rId5"/>
                <a:stretch>
                  <a:fillRect l="-270" t="-2222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/>
          <p:cNvSpPr/>
          <p:nvPr/>
        </p:nvSpPr>
        <p:spPr>
          <a:xfrm>
            <a:off x="3271382" y="914527"/>
            <a:ext cx="1502637" cy="35724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606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88729" y="-350874"/>
            <a:ext cx="11066064" cy="388088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1773" y="3296093"/>
            <a:ext cx="9246983" cy="32429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67860" y="2982136"/>
            <a:ext cx="9748073" cy="3418663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5390707" y="4691467"/>
            <a:ext cx="57415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5964865" y="-566779"/>
            <a:ext cx="4986669" cy="31183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271382" y="914527"/>
            <a:ext cx="1502637" cy="35724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926958" y="3236239"/>
            <a:ext cx="1463749" cy="200413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293585" y="3490342"/>
            <a:ext cx="1463749" cy="106290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6522094" y="5476123"/>
            <a:ext cx="1760669" cy="30799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452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88729" y="-350874"/>
            <a:ext cx="11066064" cy="388088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1773" y="2764461"/>
            <a:ext cx="9246983" cy="32429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67860" y="2450504"/>
            <a:ext cx="9748073" cy="3418663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5390707" y="4159835"/>
            <a:ext cx="57415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5964865" y="-1098411"/>
            <a:ext cx="4986669" cy="31183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3573592" y="6007391"/>
                <a:ext cx="196470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𝑅</m:t>
                          </m:r>
                        </m:e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𝑟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charset="0"/>
                        </a:rPr>
                        <m:t>Φ</m:t>
                      </m:r>
                      <m:r>
                        <a:rPr lang="en-US" b="0" i="1" smtClean="0">
                          <a:latin typeface="Cambria Math" charset="0"/>
                        </a:rPr>
                        <m:t>(</m:t>
                      </m:r>
                      <m:r>
                        <a:rPr lang="en-US" b="0" i="1" smtClean="0">
                          <a:latin typeface="Cambria Math" charset="0"/>
                        </a:rPr>
                        <m:t>𝑟</m:t>
                      </m:r>
                      <m:r>
                        <a:rPr lang="en-US" b="0" i="1" smtClean="0">
                          <a:latin typeface="Cambria Math" charset="0"/>
                        </a:rPr>
                        <m:t>,0,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𝜎</m:t>
                      </m:r>
                      <m:r>
                        <a:rPr lang="en-US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 smtClean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3592" y="6007391"/>
                <a:ext cx="1964705" cy="276999"/>
              </a:xfrm>
              <a:prstGeom prst="rect">
                <a:avLst/>
              </a:prstGeom>
              <a:blipFill rotWithShape="0">
                <a:blip r:embed="rId5"/>
                <a:stretch>
                  <a:fillRect l="-2167" t="-2174" r="-3715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/>
          <p:cNvSpPr/>
          <p:nvPr/>
        </p:nvSpPr>
        <p:spPr>
          <a:xfrm>
            <a:off x="3271382" y="914527"/>
            <a:ext cx="1502637" cy="35724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926958" y="3236239"/>
            <a:ext cx="1463749" cy="200413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229459" y="2879880"/>
            <a:ext cx="1463749" cy="106290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6517042" y="4981274"/>
            <a:ext cx="1760669" cy="30799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165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88729" y="-350874"/>
            <a:ext cx="11066064" cy="388088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1773" y="2764461"/>
            <a:ext cx="9246983" cy="32429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67860" y="2450504"/>
            <a:ext cx="9748073" cy="3418663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5390707" y="4159835"/>
            <a:ext cx="57415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5964865" y="-1098411"/>
            <a:ext cx="4986669" cy="31183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78918" y="3466212"/>
            <a:ext cx="593481" cy="109862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500148" y="3973717"/>
            <a:ext cx="14863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Smaller sigma</a:t>
            </a:r>
          </a:p>
          <a:p>
            <a:pPr algn="ctr"/>
            <a:r>
              <a:rPr lang="en-US" dirty="0" smtClean="0">
                <a:solidFill>
                  <a:srgbClr val="FF0000"/>
                </a:solidFill>
              </a:rPr>
              <a:t>(less noise)</a:t>
            </a:r>
            <a:endParaRPr lang="en-US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3573592" y="6007391"/>
                <a:ext cx="196470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𝑅</m:t>
                          </m:r>
                        </m:e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𝑟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charset="0"/>
                        </a:rPr>
                        <m:t>Φ</m:t>
                      </m:r>
                      <m:r>
                        <a:rPr lang="en-US" b="0" i="1" smtClean="0">
                          <a:latin typeface="Cambria Math" charset="0"/>
                        </a:rPr>
                        <m:t>(</m:t>
                      </m:r>
                      <m:r>
                        <a:rPr lang="en-US" b="0" i="1" smtClean="0">
                          <a:latin typeface="Cambria Math" charset="0"/>
                        </a:rPr>
                        <m:t>𝑟</m:t>
                      </m:r>
                      <m:r>
                        <a:rPr lang="en-US" b="0" i="1" smtClean="0">
                          <a:latin typeface="Cambria Math" charset="0"/>
                        </a:rPr>
                        <m:t>,0,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𝜎</m:t>
                      </m:r>
                      <m:r>
                        <a:rPr lang="en-US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 smtClean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3592" y="6007391"/>
                <a:ext cx="1964705" cy="276999"/>
              </a:xfrm>
              <a:prstGeom prst="rect">
                <a:avLst/>
              </a:prstGeom>
              <a:blipFill rotWithShape="0">
                <a:blip r:embed="rId6"/>
                <a:stretch>
                  <a:fillRect l="-2167" t="-2174" r="-3715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/>
          <p:cNvSpPr/>
          <p:nvPr/>
        </p:nvSpPr>
        <p:spPr>
          <a:xfrm>
            <a:off x="3271382" y="914527"/>
            <a:ext cx="1502637" cy="35724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3885966" y="2704606"/>
            <a:ext cx="1463749" cy="200413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4252593" y="2958709"/>
            <a:ext cx="1463749" cy="106290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6517042" y="4981274"/>
            <a:ext cx="1760669" cy="30799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042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88729" y="-350874"/>
            <a:ext cx="11066064" cy="388088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1773" y="2764461"/>
            <a:ext cx="9246983" cy="32429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67860" y="2450504"/>
            <a:ext cx="9748073" cy="3418663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5390707" y="4159835"/>
            <a:ext cx="57415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5964865" y="-1098411"/>
            <a:ext cx="4986669" cy="31183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78918" y="3466212"/>
            <a:ext cx="593481" cy="109862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500148" y="3973717"/>
            <a:ext cx="14863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Smaller sigma</a:t>
            </a:r>
          </a:p>
          <a:p>
            <a:pPr algn="ctr"/>
            <a:r>
              <a:rPr lang="en-US" dirty="0" smtClean="0">
                <a:solidFill>
                  <a:srgbClr val="FF0000"/>
                </a:solidFill>
              </a:rPr>
              <a:t>(less noise)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15719" y="2940083"/>
            <a:ext cx="5966077" cy="255056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/>
              <p:cNvSpPr txBox="1"/>
              <p:nvPr/>
            </p:nvSpPr>
            <p:spPr>
              <a:xfrm>
                <a:off x="2327167" y="3956992"/>
                <a:ext cx="1983172" cy="37067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:r>
                  <a:rPr lang="en-US" b="0" smtClean="0"/>
                  <a:t>Sensitivity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charset="0"/>
                          </a:rPr>
                          <m:t>𝑟𝑒𝑠𝑝𝑜𝑛𝑠𝑒</m:t>
                        </m:r>
                      </m:num>
                      <m:den>
                        <m:r>
                          <a:rPr lang="en-US" b="0" i="1" smtClean="0">
                            <a:latin typeface="Cambria Math" charset="0"/>
                          </a:rPr>
                          <m:t>𝑛𝑜𝑖𝑠𝑒</m:t>
                        </m:r>
                      </m:den>
                    </m:f>
                  </m:oMath>
                </a14:m>
                <a:endParaRPr lang="en-US" dirty="0" smtClean="0"/>
              </a:p>
            </p:txBody>
          </p:sp>
        </mc:Choice>
        <mc:Fallback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7167" y="3956992"/>
                <a:ext cx="1983172" cy="370679"/>
              </a:xfrm>
              <a:prstGeom prst="rect">
                <a:avLst/>
              </a:prstGeom>
              <a:blipFill rotWithShape="0">
                <a:blip r:embed="rId6"/>
                <a:stretch>
                  <a:fillRect l="-7385" t="-11475" r="-3077" b="-229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ectangle 19"/>
          <p:cNvSpPr/>
          <p:nvPr/>
        </p:nvSpPr>
        <p:spPr>
          <a:xfrm>
            <a:off x="3271382" y="914527"/>
            <a:ext cx="1502637" cy="35724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6517042" y="4981274"/>
            <a:ext cx="1760669" cy="30799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/>
              <p:cNvSpPr txBox="1"/>
              <p:nvPr/>
            </p:nvSpPr>
            <p:spPr>
              <a:xfrm>
                <a:off x="3573592" y="6007391"/>
                <a:ext cx="196470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𝑅</m:t>
                          </m:r>
                        </m:e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𝑟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charset="0"/>
                        </a:rPr>
                        <m:t>Φ</m:t>
                      </m:r>
                      <m:r>
                        <a:rPr lang="en-US" b="0" i="1" smtClean="0">
                          <a:latin typeface="Cambria Math" charset="0"/>
                        </a:rPr>
                        <m:t>(</m:t>
                      </m:r>
                      <m:r>
                        <a:rPr lang="en-US" b="0" i="1" smtClean="0">
                          <a:latin typeface="Cambria Math" charset="0"/>
                        </a:rPr>
                        <m:t>𝑟</m:t>
                      </m:r>
                      <m:r>
                        <a:rPr lang="en-US" b="0" i="1" smtClean="0">
                          <a:latin typeface="Cambria Math" charset="0"/>
                        </a:rPr>
                        <m:t>,0,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𝜎</m:t>
                      </m:r>
                      <m:r>
                        <a:rPr lang="en-US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 smtClean="0"/>
              </a:p>
            </p:txBody>
          </p:sp>
        </mc:Choice>
        <mc:Fallback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3592" y="6007391"/>
                <a:ext cx="1964705" cy="276999"/>
              </a:xfrm>
              <a:prstGeom prst="rect">
                <a:avLst/>
              </a:prstGeom>
              <a:blipFill rotWithShape="0">
                <a:blip r:embed="rId7"/>
                <a:stretch>
                  <a:fillRect l="-2167" t="-2174" r="-3715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78409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1509811" y="2848463"/>
            <a:ext cx="62732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Is noise additive </a:t>
            </a:r>
            <a:r>
              <a:rPr lang="en-US" sz="2400" smtClean="0"/>
              <a:t>or Poisson?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02920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1021" y="3854189"/>
            <a:ext cx="2551826" cy="1976414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>
            <a:off x="3211021" y="5454500"/>
            <a:ext cx="0" cy="72301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3735560" y="4958314"/>
            <a:ext cx="0" cy="72301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4153774" y="4451495"/>
            <a:ext cx="0" cy="72301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4614518" y="4089988"/>
            <a:ext cx="0" cy="72301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5117792" y="3728481"/>
            <a:ext cx="0" cy="72301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5755746" y="3492682"/>
            <a:ext cx="0" cy="72301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509811" y="2848463"/>
            <a:ext cx="62732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Is noise additive </a:t>
            </a:r>
            <a:r>
              <a:rPr lang="en-US" sz="2400" smtClean="0"/>
              <a:t>or Poisson?</a:t>
            </a:r>
            <a:endParaRPr lang="en-US" sz="2400" dirty="0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3205565" y="6278634"/>
            <a:ext cx="273640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221641" y="6350769"/>
            <a:ext cx="2711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Feature strength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8662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902854" y="2692512"/>
            <a:ext cx="2317015" cy="1826980"/>
            <a:chOff x="-1179331" y="2001168"/>
            <a:chExt cx="4957983" cy="3909398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9331" y="2001168"/>
              <a:ext cx="4957983" cy="3909398"/>
            </a:xfrm>
            <a:prstGeom prst="rect">
              <a:avLst/>
            </a:prstGeom>
          </p:spPr>
        </p:pic>
        <p:sp>
          <p:nvSpPr>
            <p:cNvPr id="30" name="Oval 29"/>
            <p:cNvSpPr/>
            <p:nvPr/>
          </p:nvSpPr>
          <p:spPr>
            <a:xfrm>
              <a:off x="1580480" y="2294461"/>
              <a:ext cx="1709198" cy="170919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3402419" y="680484"/>
            <a:ext cx="4994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Is perception linked to </a:t>
            </a:r>
            <a:r>
              <a:rPr lang="en-US" i="1" dirty="0" smtClean="0"/>
              <a:t>population </a:t>
            </a:r>
            <a:r>
              <a:rPr lang="en-US" dirty="0" smtClean="0"/>
              <a:t>representations?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470" y="1050578"/>
            <a:ext cx="3765893" cy="5391386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6946606" y="6242767"/>
            <a:ext cx="2197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Britten et al. 1992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5881" y="2221702"/>
            <a:ext cx="4140200" cy="276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490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09811" y="2848463"/>
            <a:ext cx="62732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Is noise additive </a:t>
            </a:r>
            <a:r>
              <a:rPr lang="en-US" sz="2400" smtClean="0"/>
              <a:t>or Poisson?</a:t>
            </a:r>
            <a:endParaRPr lang="en-US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1021" y="3886089"/>
            <a:ext cx="2551826" cy="1976414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>
            <a:off x="3211021" y="5613991"/>
            <a:ext cx="0" cy="478465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3756824" y="4864186"/>
            <a:ext cx="0" cy="925452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4164406" y="4247596"/>
            <a:ext cx="0" cy="1180215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4646416" y="3811660"/>
            <a:ext cx="0" cy="1515252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5128424" y="3223325"/>
            <a:ext cx="0" cy="1933466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5762847" y="3088646"/>
            <a:ext cx="0" cy="1993717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3205565" y="6278634"/>
            <a:ext cx="273640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221641" y="6350769"/>
            <a:ext cx="2711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Feature strength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8619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09811" y="2848463"/>
            <a:ext cx="62732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Is noise additive </a:t>
            </a:r>
            <a:r>
              <a:rPr lang="en-US" sz="2400" smtClean="0"/>
              <a:t>or Poisson?</a:t>
            </a:r>
            <a:endParaRPr lang="en-US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2202" y="3790393"/>
            <a:ext cx="2551826" cy="1976414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>
            <a:off x="5752202" y="5518295"/>
            <a:ext cx="0" cy="478465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6298005" y="4768490"/>
            <a:ext cx="0" cy="925452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6705587" y="4151900"/>
            <a:ext cx="0" cy="1180215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7187597" y="3715964"/>
            <a:ext cx="0" cy="1515252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7669605" y="3127629"/>
            <a:ext cx="0" cy="1933466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8304028" y="2992950"/>
            <a:ext cx="0" cy="1993717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989" y="3790393"/>
            <a:ext cx="2551826" cy="1976414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>
            <a:off x="722989" y="5390704"/>
            <a:ext cx="0" cy="72301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247528" y="4894518"/>
            <a:ext cx="0" cy="72301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1665742" y="4387699"/>
            <a:ext cx="0" cy="72301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2126486" y="4026192"/>
            <a:ext cx="0" cy="72301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2629760" y="3664685"/>
            <a:ext cx="0" cy="72301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3267714" y="3428886"/>
            <a:ext cx="0" cy="72301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706913" y="6291978"/>
            <a:ext cx="273640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22989" y="6364113"/>
            <a:ext cx="2711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Feature strength</a:t>
            </a:r>
            <a:endParaRPr lang="en-US" dirty="0"/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5736126" y="6259973"/>
            <a:ext cx="273640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5752202" y="6332108"/>
            <a:ext cx="2711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Feature strength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2491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09811" y="2848463"/>
            <a:ext cx="62732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Is noise additive </a:t>
            </a:r>
            <a:r>
              <a:rPr lang="en-US" sz="2400" smtClean="0"/>
              <a:t>or Poisson?</a:t>
            </a:r>
            <a:endParaRPr lang="en-US" sz="2400" dirty="0"/>
          </a:p>
        </p:txBody>
      </p:sp>
      <p:pic>
        <p:nvPicPr>
          <p:cNvPr id="19" name="Picture 18" descr="neuron-black-and-whit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529" y="2047336"/>
            <a:ext cx="939466" cy="431024"/>
          </a:xfrm>
          <a:prstGeom prst="rect">
            <a:avLst/>
          </a:prstGeom>
        </p:spPr>
      </p:pic>
      <p:pic>
        <p:nvPicPr>
          <p:cNvPr id="20" name="Picture 19" descr="neuron-black-and-whit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994" y="1753650"/>
            <a:ext cx="939466" cy="431024"/>
          </a:xfrm>
          <a:prstGeom prst="rect">
            <a:avLst/>
          </a:prstGeom>
        </p:spPr>
      </p:pic>
      <p:pic>
        <p:nvPicPr>
          <p:cNvPr id="21" name="Picture 20" descr="neuron-black-and-whit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6315" y="1776761"/>
            <a:ext cx="939466" cy="431024"/>
          </a:xfrm>
          <a:prstGeom prst="rect">
            <a:avLst/>
          </a:prstGeom>
        </p:spPr>
      </p:pic>
      <p:pic>
        <p:nvPicPr>
          <p:cNvPr id="22" name="Picture 21" descr="neuron-black-and-whit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9169" y="1387793"/>
            <a:ext cx="939466" cy="431024"/>
          </a:xfrm>
          <a:prstGeom prst="rect">
            <a:avLst/>
          </a:prstGeom>
        </p:spPr>
      </p:pic>
      <p:pic>
        <p:nvPicPr>
          <p:cNvPr id="23" name="Picture 22" descr="neuron-black-and-whit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009" y="1200793"/>
            <a:ext cx="939466" cy="431024"/>
          </a:xfrm>
          <a:prstGeom prst="rect">
            <a:avLst/>
          </a:prstGeom>
        </p:spPr>
      </p:pic>
      <p:pic>
        <p:nvPicPr>
          <p:cNvPr id="24" name="Picture 23" descr="neuron-black-and-whit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0873" y="2177325"/>
            <a:ext cx="939466" cy="431024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2202" y="3790393"/>
            <a:ext cx="2551826" cy="1976414"/>
          </a:xfrm>
          <a:prstGeom prst="rect">
            <a:avLst/>
          </a:prstGeom>
        </p:spPr>
      </p:pic>
      <p:cxnSp>
        <p:nvCxnSpPr>
          <p:cNvPr id="26" name="Straight Connector 25"/>
          <p:cNvCxnSpPr/>
          <p:nvPr/>
        </p:nvCxnSpPr>
        <p:spPr>
          <a:xfrm>
            <a:off x="5752202" y="5518295"/>
            <a:ext cx="0" cy="478465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6298005" y="4768490"/>
            <a:ext cx="0" cy="925452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6705587" y="4151900"/>
            <a:ext cx="0" cy="1180215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7187597" y="3715964"/>
            <a:ext cx="0" cy="1515252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7669605" y="3127629"/>
            <a:ext cx="0" cy="1933466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8304028" y="2992950"/>
            <a:ext cx="0" cy="1993717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2" name="Picture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989" y="3790393"/>
            <a:ext cx="2551826" cy="1976414"/>
          </a:xfrm>
          <a:prstGeom prst="rect">
            <a:avLst/>
          </a:prstGeom>
        </p:spPr>
      </p:pic>
      <p:cxnSp>
        <p:nvCxnSpPr>
          <p:cNvPr id="33" name="Straight Connector 32"/>
          <p:cNvCxnSpPr/>
          <p:nvPr/>
        </p:nvCxnSpPr>
        <p:spPr>
          <a:xfrm>
            <a:off x="722989" y="5390704"/>
            <a:ext cx="0" cy="72301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1247528" y="4894518"/>
            <a:ext cx="0" cy="72301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1665742" y="4387699"/>
            <a:ext cx="0" cy="72301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2126486" y="4026192"/>
            <a:ext cx="0" cy="72301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2629760" y="3664685"/>
            <a:ext cx="0" cy="72301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3267714" y="3428886"/>
            <a:ext cx="0" cy="72301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706913" y="6291978"/>
            <a:ext cx="273640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722989" y="6364113"/>
            <a:ext cx="2711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Feature strength</a:t>
            </a:r>
            <a:endParaRPr lang="en-US" dirty="0"/>
          </a:p>
        </p:txBody>
      </p:sp>
      <p:cxnSp>
        <p:nvCxnSpPr>
          <p:cNvPr id="41" name="Straight Arrow Connector 40"/>
          <p:cNvCxnSpPr/>
          <p:nvPr/>
        </p:nvCxnSpPr>
        <p:spPr>
          <a:xfrm>
            <a:off x="5736126" y="6259973"/>
            <a:ext cx="273640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5752202" y="6332108"/>
            <a:ext cx="2711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Feature strength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9809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09811" y="2848463"/>
            <a:ext cx="62732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Is noise additive </a:t>
            </a:r>
            <a:r>
              <a:rPr lang="en-US" sz="2400" smtClean="0"/>
              <a:t>or Poisson?</a:t>
            </a:r>
            <a:endParaRPr lang="en-US" sz="2400" dirty="0"/>
          </a:p>
        </p:txBody>
      </p:sp>
      <p:pic>
        <p:nvPicPr>
          <p:cNvPr id="19" name="Picture 18" descr="neuron-black-and-whit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529" y="2047336"/>
            <a:ext cx="939466" cy="431024"/>
          </a:xfrm>
          <a:prstGeom prst="rect">
            <a:avLst/>
          </a:prstGeom>
        </p:spPr>
      </p:pic>
      <p:pic>
        <p:nvPicPr>
          <p:cNvPr id="20" name="Picture 19" descr="neuron-black-and-whit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994" y="1753650"/>
            <a:ext cx="939466" cy="431024"/>
          </a:xfrm>
          <a:prstGeom prst="rect">
            <a:avLst/>
          </a:prstGeom>
        </p:spPr>
      </p:pic>
      <p:pic>
        <p:nvPicPr>
          <p:cNvPr id="21" name="Picture 20" descr="neuron-black-and-whit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6315" y="1776761"/>
            <a:ext cx="939466" cy="431024"/>
          </a:xfrm>
          <a:prstGeom prst="rect">
            <a:avLst/>
          </a:prstGeom>
        </p:spPr>
      </p:pic>
      <p:pic>
        <p:nvPicPr>
          <p:cNvPr id="22" name="Picture 21" descr="neuron-black-and-whit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9169" y="1387793"/>
            <a:ext cx="939466" cy="431024"/>
          </a:xfrm>
          <a:prstGeom prst="rect">
            <a:avLst/>
          </a:prstGeom>
        </p:spPr>
      </p:pic>
      <p:pic>
        <p:nvPicPr>
          <p:cNvPr id="23" name="Picture 22" descr="neuron-black-and-whit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009" y="1200793"/>
            <a:ext cx="939466" cy="431024"/>
          </a:xfrm>
          <a:prstGeom prst="rect">
            <a:avLst/>
          </a:prstGeom>
        </p:spPr>
      </p:pic>
      <p:pic>
        <p:nvPicPr>
          <p:cNvPr id="24" name="Picture 23" descr="neuron-black-and-whit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0873" y="2177325"/>
            <a:ext cx="939466" cy="431024"/>
          </a:xfrm>
          <a:prstGeom prst="rect">
            <a:avLst/>
          </a:prstGeom>
        </p:spPr>
      </p:pic>
      <p:grpSp>
        <p:nvGrpSpPr>
          <p:cNvPr id="25" name="Group 24"/>
          <p:cNvGrpSpPr/>
          <p:nvPr/>
        </p:nvGrpSpPr>
        <p:grpSpPr>
          <a:xfrm>
            <a:off x="951082" y="936315"/>
            <a:ext cx="1678678" cy="1765004"/>
            <a:chOff x="2612779" y="965200"/>
            <a:chExt cx="3011242" cy="3166095"/>
          </a:xfrm>
        </p:grpSpPr>
        <p:cxnSp>
          <p:nvCxnSpPr>
            <p:cNvPr id="26" name="Straight Connector 25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38" name="Picture 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2202" y="3790393"/>
            <a:ext cx="2551826" cy="1976414"/>
          </a:xfrm>
          <a:prstGeom prst="rect">
            <a:avLst/>
          </a:prstGeom>
        </p:spPr>
      </p:pic>
      <p:cxnSp>
        <p:nvCxnSpPr>
          <p:cNvPr id="39" name="Straight Connector 38"/>
          <p:cNvCxnSpPr/>
          <p:nvPr/>
        </p:nvCxnSpPr>
        <p:spPr>
          <a:xfrm>
            <a:off x="5752202" y="5518295"/>
            <a:ext cx="0" cy="478465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6298005" y="4768490"/>
            <a:ext cx="0" cy="925452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6705587" y="4151900"/>
            <a:ext cx="0" cy="1180215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7187597" y="3715964"/>
            <a:ext cx="0" cy="1515252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7669605" y="3127629"/>
            <a:ext cx="0" cy="1933466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8304028" y="2992950"/>
            <a:ext cx="0" cy="1993717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5" name="Picture 4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989" y="3790393"/>
            <a:ext cx="2551826" cy="1976414"/>
          </a:xfrm>
          <a:prstGeom prst="rect">
            <a:avLst/>
          </a:prstGeom>
        </p:spPr>
      </p:pic>
      <p:cxnSp>
        <p:nvCxnSpPr>
          <p:cNvPr id="46" name="Straight Connector 45"/>
          <p:cNvCxnSpPr/>
          <p:nvPr/>
        </p:nvCxnSpPr>
        <p:spPr>
          <a:xfrm>
            <a:off x="722989" y="5390704"/>
            <a:ext cx="0" cy="72301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1247528" y="4894518"/>
            <a:ext cx="0" cy="72301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1665742" y="4387699"/>
            <a:ext cx="0" cy="72301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2126486" y="4026192"/>
            <a:ext cx="0" cy="72301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2629760" y="3664685"/>
            <a:ext cx="0" cy="72301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3267714" y="3428886"/>
            <a:ext cx="0" cy="72301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>
            <a:off x="706913" y="6291978"/>
            <a:ext cx="273640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722989" y="6364113"/>
            <a:ext cx="2711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Feature strength</a:t>
            </a:r>
            <a:endParaRPr lang="en-US" dirty="0"/>
          </a:p>
        </p:txBody>
      </p:sp>
      <p:cxnSp>
        <p:nvCxnSpPr>
          <p:cNvPr id="54" name="Straight Arrow Connector 53"/>
          <p:cNvCxnSpPr/>
          <p:nvPr/>
        </p:nvCxnSpPr>
        <p:spPr>
          <a:xfrm>
            <a:off x="5736126" y="6259973"/>
            <a:ext cx="273640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5752202" y="6332108"/>
            <a:ext cx="2711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Feature strength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7576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09811" y="2848463"/>
            <a:ext cx="62732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Is noise additive </a:t>
            </a:r>
            <a:r>
              <a:rPr lang="en-US" sz="2400" smtClean="0"/>
              <a:t>or Poisson?</a:t>
            </a:r>
            <a:endParaRPr lang="en-US" sz="2400" dirty="0"/>
          </a:p>
        </p:txBody>
      </p:sp>
      <p:pic>
        <p:nvPicPr>
          <p:cNvPr id="18" name="Picture 17" descr="neuron-black-and-whit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5101" y="1027346"/>
            <a:ext cx="2268927" cy="1040977"/>
          </a:xfrm>
          <a:prstGeom prst="rect">
            <a:avLst/>
          </a:prstGeom>
        </p:spPr>
      </p:pic>
      <p:pic>
        <p:nvPicPr>
          <p:cNvPr id="19" name="Picture 18" descr="neuron-black-and-whit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529" y="2047336"/>
            <a:ext cx="939466" cy="431024"/>
          </a:xfrm>
          <a:prstGeom prst="rect">
            <a:avLst/>
          </a:prstGeom>
        </p:spPr>
      </p:pic>
      <p:pic>
        <p:nvPicPr>
          <p:cNvPr id="20" name="Picture 19" descr="neuron-black-and-whit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994" y="1753650"/>
            <a:ext cx="939466" cy="431024"/>
          </a:xfrm>
          <a:prstGeom prst="rect">
            <a:avLst/>
          </a:prstGeom>
        </p:spPr>
      </p:pic>
      <p:pic>
        <p:nvPicPr>
          <p:cNvPr id="21" name="Picture 20" descr="neuron-black-and-whit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6315" y="1776761"/>
            <a:ext cx="939466" cy="431024"/>
          </a:xfrm>
          <a:prstGeom prst="rect">
            <a:avLst/>
          </a:prstGeom>
        </p:spPr>
      </p:pic>
      <p:pic>
        <p:nvPicPr>
          <p:cNvPr id="22" name="Picture 21" descr="neuron-black-and-whit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9169" y="1387793"/>
            <a:ext cx="939466" cy="431024"/>
          </a:xfrm>
          <a:prstGeom prst="rect">
            <a:avLst/>
          </a:prstGeom>
        </p:spPr>
      </p:pic>
      <p:pic>
        <p:nvPicPr>
          <p:cNvPr id="23" name="Picture 22" descr="neuron-black-and-whit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009" y="1200793"/>
            <a:ext cx="939466" cy="431024"/>
          </a:xfrm>
          <a:prstGeom prst="rect">
            <a:avLst/>
          </a:prstGeom>
        </p:spPr>
      </p:pic>
      <p:pic>
        <p:nvPicPr>
          <p:cNvPr id="24" name="Picture 23" descr="neuron-black-and-whit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0873" y="2177325"/>
            <a:ext cx="939466" cy="431024"/>
          </a:xfrm>
          <a:prstGeom prst="rect">
            <a:avLst/>
          </a:prstGeom>
        </p:spPr>
      </p:pic>
      <p:grpSp>
        <p:nvGrpSpPr>
          <p:cNvPr id="25" name="Group 24"/>
          <p:cNvGrpSpPr/>
          <p:nvPr/>
        </p:nvGrpSpPr>
        <p:grpSpPr>
          <a:xfrm>
            <a:off x="951082" y="936315"/>
            <a:ext cx="1678678" cy="1765004"/>
            <a:chOff x="2612779" y="965200"/>
            <a:chExt cx="3011242" cy="3166095"/>
          </a:xfrm>
        </p:grpSpPr>
        <p:cxnSp>
          <p:nvCxnSpPr>
            <p:cNvPr id="26" name="Straight Connector 25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38" name="Picture 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2202" y="3790393"/>
            <a:ext cx="2551826" cy="1976414"/>
          </a:xfrm>
          <a:prstGeom prst="rect">
            <a:avLst/>
          </a:prstGeom>
        </p:spPr>
      </p:pic>
      <p:cxnSp>
        <p:nvCxnSpPr>
          <p:cNvPr id="39" name="Straight Connector 38"/>
          <p:cNvCxnSpPr/>
          <p:nvPr/>
        </p:nvCxnSpPr>
        <p:spPr>
          <a:xfrm>
            <a:off x="5752202" y="5518295"/>
            <a:ext cx="0" cy="478465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6298005" y="4768490"/>
            <a:ext cx="0" cy="925452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6705587" y="4151900"/>
            <a:ext cx="0" cy="1180215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7187597" y="3715964"/>
            <a:ext cx="0" cy="1515252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7669605" y="3127629"/>
            <a:ext cx="0" cy="1933466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8304028" y="2992950"/>
            <a:ext cx="0" cy="1993717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5" name="Picture 4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989" y="3790393"/>
            <a:ext cx="2551826" cy="1976414"/>
          </a:xfrm>
          <a:prstGeom prst="rect">
            <a:avLst/>
          </a:prstGeom>
        </p:spPr>
      </p:pic>
      <p:cxnSp>
        <p:nvCxnSpPr>
          <p:cNvPr id="46" name="Straight Connector 45"/>
          <p:cNvCxnSpPr/>
          <p:nvPr/>
        </p:nvCxnSpPr>
        <p:spPr>
          <a:xfrm>
            <a:off x="722989" y="5390704"/>
            <a:ext cx="0" cy="72301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1247528" y="4894518"/>
            <a:ext cx="0" cy="72301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1665742" y="4387699"/>
            <a:ext cx="0" cy="72301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2126486" y="4026192"/>
            <a:ext cx="0" cy="72301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2629760" y="3664685"/>
            <a:ext cx="0" cy="72301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3267714" y="3428886"/>
            <a:ext cx="0" cy="72301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>
            <a:off x="706913" y="6291978"/>
            <a:ext cx="273640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722989" y="6364113"/>
            <a:ext cx="2711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Feature strength</a:t>
            </a:r>
            <a:endParaRPr lang="en-US" dirty="0"/>
          </a:p>
        </p:txBody>
      </p:sp>
      <p:cxnSp>
        <p:nvCxnSpPr>
          <p:cNvPr id="54" name="Straight Arrow Connector 53"/>
          <p:cNvCxnSpPr/>
          <p:nvPr/>
        </p:nvCxnSpPr>
        <p:spPr>
          <a:xfrm>
            <a:off x="5736126" y="6259973"/>
            <a:ext cx="273640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5752202" y="6332108"/>
            <a:ext cx="2711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Feature strength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5254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Arrow Connector 21"/>
          <p:cNvCxnSpPr/>
          <p:nvPr/>
        </p:nvCxnSpPr>
        <p:spPr>
          <a:xfrm>
            <a:off x="1246469" y="3327991"/>
            <a:ext cx="279390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1020725" y="462280"/>
            <a:ext cx="0" cy="25786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1528063" y="3564234"/>
            <a:ext cx="3062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Stimulus strength (%)</a:t>
            </a:r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 rot="16200000">
            <a:off x="-994278" y="1325156"/>
            <a:ext cx="3062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Response amplitude (</a:t>
            </a:r>
            <a:r>
              <a:rPr lang="en-US" dirty="0" err="1" smtClean="0"/>
              <a:t>s.d.</a:t>
            </a:r>
            <a:r>
              <a:rPr lang="en-US" dirty="0" smtClean="0"/>
              <a:t>)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246469" y="677400"/>
            <a:ext cx="2363513" cy="2363511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246469" y="2785733"/>
            <a:ext cx="0" cy="478465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1645021" y="2427776"/>
            <a:ext cx="0" cy="478465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2068720" y="1998933"/>
            <a:ext cx="0" cy="478465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2610981" y="1499203"/>
            <a:ext cx="0" cy="478465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3089446" y="965805"/>
            <a:ext cx="0" cy="478465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3609982" y="438167"/>
            <a:ext cx="0" cy="478465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5404884" y="3327991"/>
            <a:ext cx="279390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5179140" y="462280"/>
            <a:ext cx="0" cy="25786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5686478" y="3564234"/>
            <a:ext cx="3062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Stimulus strength (%)</a:t>
            </a:r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 flipV="1">
            <a:off x="5404884" y="679630"/>
            <a:ext cx="2363513" cy="2363512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5404884" y="2906241"/>
            <a:ext cx="0" cy="262261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5803436" y="2427776"/>
            <a:ext cx="0" cy="478465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6216502" y="1977668"/>
            <a:ext cx="0" cy="627309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6748131" y="1329070"/>
            <a:ext cx="0" cy="882502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7247861" y="503518"/>
            <a:ext cx="0" cy="1403037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7768397" y="-40298"/>
            <a:ext cx="0" cy="1911643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/>
              <p:cNvSpPr txBox="1"/>
              <p:nvPr/>
            </p:nvSpPr>
            <p:spPr>
              <a:xfrm>
                <a:off x="5785225" y="5084044"/>
                <a:ext cx="1983172" cy="37067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:r>
                  <a:rPr lang="en-US" b="0" smtClean="0"/>
                  <a:t>Sensitivity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charset="0"/>
                          </a:rPr>
                          <m:t>𝑟𝑒𝑠𝑝𝑜𝑛𝑠𝑒</m:t>
                        </m:r>
                      </m:num>
                      <m:den>
                        <m:r>
                          <a:rPr lang="en-US" b="0" i="1" smtClean="0">
                            <a:latin typeface="Cambria Math" charset="0"/>
                          </a:rPr>
                          <m:t>𝑛𝑜𝑖𝑠𝑒</m:t>
                        </m:r>
                      </m:den>
                    </m:f>
                  </m:oMath>
                </a14:m>
                <a:endParaRPr lang="en-US" dirty="0" smtClean="0"/>
              </a:p>
            </p:txBody>
          </p:sp>
        </mc:Choice>
        <mc:Fallback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5225" y="5084044"/>
                <a:ext cx="1983172" cy="370679"/>
              </a:xfrm>
              <a:prstGeom prst="rect">
                <a:avLst/>
              </a:prstGeom>
              <a:blipFill rotWithShape="0">
                <a:blip r:embed="rId2"/>
                <a:stretch>
                  <a:fillRect l="-7077" t="-11475" r="-3077" b="-213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72046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Arrow Connector 21"/>
          <p:cNvCxnSpPr/>
          <p:nvPr/>
        </p:nvCxnSpPr>
        <p:spPr>
          <a:xfrm>
            <a:off x="1246469" y="3327991"/>
            <a:ext cx="279390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1020725" y="462280"/>
            <a:ext cx="0" cy="25786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1528063" y="3564234"/>
            <a:ext cx="3062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Stimulus strength (%)</a:t>
            </a:r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 rot="16200000">
            <a:off x="-994278" y="1325156"/>
            <a:ext cx="3062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Response amplitude (</a:t>
            </a:r>
            <a:r>
              <a:rPr lang="en-US" dirty="0" err="1" smtClean="0"/>
              <a:t>s.d.</a:t>
            </a:r>
            <a:r>
              <a:rPr lang="en-US" dirty="0" smtClean="0"/>
              <a:t>)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246469" y="677400"/>
            <a:ext cx="2363513" cy="2363511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246469" y="2785733"/>
            <a:ext cx="0" cy="478465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1645021" y="2427776"/>
            <a:ext cx="0" cy="478465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2068720" y="1998933"/>
            <a:ext cx="0" cy="478465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2610981" y="1499203"/>
            <a:ext cx="0" cy="478465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3089446" y="965805"/>
            <a:ext cx="0" cy="478465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3609982" y="438167"/>
            <a:ext cx="0" cy="478465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5404884" y="3327991"/>
            <a:ext cx="279390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5179140" y="462280"/>
            <a:ext cx="0" cy="25786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5686478" y="3564234"/>
            <a:ext cx="3062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Stimulus strength (%)</a:t>
            </a:r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 flipV="1">
            <a:off x="5404884" y="679630"/>
            <a:ext cx="2363513" cy="2363512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5404884" y="2906241"/>
            <a:ext cx="0" cy="262261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5803436" y="2427776"/>
            <a:ext cx="0" cy="478465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6216502" y="1977668"/>
            <a:ext cx="0" cy="627309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6748131" y="1329070"/>
            <a:ext cx="0" cy="882502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7247861" y="503518"/>
            <a:ext cx="0" cy="1403037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7768397" y="-40298"/>
            <a:ext cx="0" cy="1911643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8" name="Picture 2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236" y="3748900"/>
            <a:ext cx="4318000" cy="28956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0" name="TextBox 39"/>
              <p:cNvSpPr txBox="1"/>
              <p:nvPr/>
            </p:nvSpPr>
            <p:spPr>
              <a:xfrm>
                <a:off x="5785225" y="5084044"/>
                <a:ext cx="1983172" cy="37067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:r>
                  <a:rPr lang="en-US" b="0" smtClean="0"/>
                  <a:t>Sensitivity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charset="0"/>
                          </a:rPr>
                          <m:t>𝑟𝑒𝑠𝑝𝑜𝑛𝑠𝑒</m:t>
                        </m:r>
                      </m:num>
                      <m:den>
                        <m:r>
                          <a:rPr lang="en-US" b="0" i="1" smtClean="0">
                            <a:latin typeface="Cambria Math" charset="0"/>
                          </a:rPr>
                          <m:t>𝑛𝑜𝑖𝑠𝑒</m:t>
                        </m:r>
                      </m:den>
                    </m:f>
                  </m:oMath>
                </a14:m>
                <a:endParaRPr lang="en-US" dirty="0" smtClean="0"/>
              </a:p>
            </p:txBody>
          </p:sp>
        </mc:Choice>
        <mc:Fallback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5225" y="5084044"/>
                <a:ext cx="1983172" cy="370679"/>
              </a:xfrm>
              <a:prstGeom prst="rect">
                <a:avLst/>
              </a:prstGeom>
              <a:blipFill rotWithShape="0">
                <a:blip r:embed="rId3"/>
                <a:stretch>
                  <a:fillRect l="-7077" t="-11475" r="-3077" b="-213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78393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Arrow Connector 21"/>
          <p:cNvCxnSpPr/>
          <p:nvPr/>
        </p:nvCxnSpPr>
        <p:spPr>
          <a:xfrm>
            <a:off x="1246469" y="3327991"/>
            <a:ext cx="279390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1020725" y="462280"/>
            <a:ext cx="0" cy="25786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1528063" y="3564234"/>
            <a:ext cx="3062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Stimulus strength (%)</a:t>
            </a:r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 rot="16200000">
            <a:off x="-994278" y="1325156"/>
            <a:ext cx="3062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Response amplitude (</a:t>
            </a:r>
            <a:r>
              <a:rPr lang="en-US" dirty="0" err="1" smtClean="0"/>
              <a:t>s.d.</a:t>
            </a:r>
            <a:r>
              <a:rPr lang="en-US" dirty="0" smtClean="0"/>
              <a:t>)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246469" y="677400"/>
            <a:ext cx="2363513" cy="2363511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246469" y="2785733"/>
            <a:ext cx="0" cy="478465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1645021" y="2427776"/>
            <a:ext cx="0" cy="478465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2068720" y="1998933"/>
            <a:ext cx="0" cy="478465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2610981" y="1499203"/>
            <a:ext cx="0" cy="478465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3089446" y="965805"/>
            <a:ext cx="0" cy="478465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3609982" y="438167"/>
            <a:ext cx="0" cy="478465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5404884" y="3327991"/>
            <a:ext cx="279390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5179140" y="462280"/>
            <a:ext cx="0" cy="25786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5686478" y="3564234"/>
            <a:ext cx="3062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Stimulus strength (%)</a:t>
            </a:r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 flipV="1">
            <a:off x="5404884" y="679630"/>
            <a:ext cx="2363513" cy="2363512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5404884" y="2906241"/>
            <a:ext cx="0" cy="262261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5803436" y="2427776"/>
            <a:ext cx="0" cy="478465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6216502" y="1977668"/>
            <a:ext cx="0" cy="627309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6748131" y="1329070"/>
            <a:ext cx="0" cy="882502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7247861" y="503518"/>
            <a:ext cx="0" cy="1403037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7768397" y="-40298"/>
            <a:ext cx="0" cy="1911643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8" name="Picture 2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236" y="3748900"/>
            <a:ext cx="4318000" cy="2895600"/>
          </a:xfrm>
          <a:prstGeom prst="rect">
            <a:avLst/>
          </a:prstGeom>
        </p:spPr>
      </p:pic>
      <p:cxnSp>
        <p:nvCxnSpPr>
          <p:cNvPr id="40" name="Straight Connector 39"/>
          <p:cNvCxnSpPr/>
          <p:nvPr/>
        </p:nvCxnSpPr>
        <p:spPr>
          <a:xfrm flipV="1">
            <a:off x="1418758" y="4690094"/>
            <a:ext cx="1845437" cy="2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V="1">
            <a:off x="1985828" y="5739351"/>
            <a:ext cx="1845437" cy="2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2" name="TextBox 41"/>
              <p:cNvSpPr txBox="1"/>
              <p:nvPr/>
            </p:nvSpPr>
            <p:spPr>
              <a:xfrm>
                <a:off x="5785225" y="5084044"/>
                <a:ext cx="1983172" cy="37067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:r>
                  <a:rPr lang="en-US" b="0" smtClean="0"/>
                  <a:t>Sensitivity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charset="0"/>
                          </a:rPr>
                          <m:t>𝑟𝑒𝑠𝑝𝑜𝑛𝑠𝑒</m:t>
                        </m:r>
                      </m:num>
                      <m:den>
                        <m:r>
                          <a:rPr lang="en-US" b="0" i="1" smtClean="0">
                            <a:latin typeface="Cambria Math" charset="0"/>
                          </a:rPr>
                          <m:t>𝑛𝑜𝑖𝑠𝑒</m:t>
                        </m:r>
                      </m:den>
                    </m:f>
                  </m:oMath>
                </a14:m>
                <a:endParaRPr lang="en-US" dirty="0" smtClean="0"/>
              </a:p>
            </p:txBody>
          </p:sp>
        </mc:Choice>
        <mc:Fallback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5225" y="5084044"/>
                <a:ext cx="1983172" cy="370679"/>
              </a:xfrm>
              <a:prstGeom prst="rect">
                <a:avLst/>
              </a:prstGeom>
              <a:blipFill rotWithShape="0">
                <a:blip r:embed="rId3"/>
                <a:stretch>
                  <a:fillRect l="-7077" t="-11475" r="-3077" b="-213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24127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Arrow Connector 21"/>
          <p:cNvCxnSpPr/>
          <p:nvPr/>
        </p:nvCxnSpPr>
        <p:spPr>
          <a:xfrm>
            <a:off x="1246469" y="3327991"/>
            <a:ext cx="279390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1020725" y="462280"/>
            <a:ext cx="0" cy="25786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1528063" y="3564234"/>
            <a:ext cx="3062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Stimulus strength (%)</a:t>
            </a:r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 rot="16200000">
            <a:off x="-994278" y="1325156"/>
            <a:ext cx="3062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Response amplitude (</a:t>
            </a:r>
            <a:r>
              <a:rPr lang="en-US" dirty="0" err="1" smtClean="0"/>
              <a:t>s.d.</a:t>
            </a:r>
            <a:r>
              <a:rPr lang="en-US" dirty="0" smtClean="0"/>
              <a:t>)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246469" y="677400"/>
            <a:ext cx="2363513" cy="2363511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246469" y="2785733"/>
            <a:ext cx="0" cy="478465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1645021" y="2427776"/>
            <a:ext cx="0" cy="478465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2068720" y="1998933"/>
            <a:ext cx="0" cy="478465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2610981" y="1499203"/>
            <a:ext cx="0" cy="478465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3089446" y="965805"/>
            <a:ext cx="0" cy="478465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3609982" y="438167"/>
            <a:ext cx="0" cy="478465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5404884" y="3327991"/>
            <a:ext cx="279390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5179140" y="462280"/>
            <a:ext cx="0" cy="25786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5686478" y="3564234"/>
            <a:ext cx="3062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Stimulus strength (%)</a:t>
            </a:r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 flipV="1">
            <a:off x="5404884" y="679630"/>
            <a:ext cx="2363513" cy="2363512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5404884" y="2906241"/>
            <a:ext cx="0" cy="262261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5803436" y="2427776"/>
            <a:ext cx="0" cy="478465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6216502" y="1977668"/>
            <a:ext cx="0" cy="627309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6748131" y="1329070"/>
            <a:ext cx="0" cy="882502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7247861" y="503518"/>
            <a:ext cx="0" cy="1403037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7768397" y="-40298"/>
            <a:ext cx="0" cy="1911643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8" name="Picture 2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236" y="3748900"/>
            <a:ext cx="4318000" cy="2895600"/>
          </a:xfrm>
          <a:prstGeom prst="rect">
            <a:avLst/>
          </a:prstGeom>
        </p:spPr>
      </p:pic>
      <p:cxnSp>
        <p:nvCxnSpPr>
          <p:cNvPr id="40" name="Straight Connector 39"/>
          <p:cNvCxnSpPr/>
          <p:nvPr/>
        </p:nvCxnSpPr>
        <p:spPr>
          <a:xfrm flipV="1">
            <a:off x="1418758" y="4690094"/>
            <a:ext cx="1845437" cy="2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V="1">
            <a:off x="1985828" y="5739351"/>
            <a:ext cx="1845437" cy="2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42" name="Picture 4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2835" y="3819722"/>
            <a:ext cx="4318000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248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Arrow Connector 21"/>
          <p:cNvCxnSpPr/>
          <p:nvPr/>
        </p:nvCxnSpPr>
        <p:spPr>
          <a:xfrm>
            <a:off x="1246469" y="3327991"/>
            <a:ext cx="279390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1020725" y="462280"/>
            <a:ext cx="0" cy="25786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1528063" y="3564234"/>
            <a:ext cx="3062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Stimulus strength (%)</a:t>
            </a:r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 rot="16200000">
            <a:off x="-994278" y="1325156"/>
            <a:ext cx="3062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Response amplitude (</a:t>
            </a:r>
            <a:r>
              <a:rPr lang="en-US" dirty="0" err="1" smtClean="0"/>
              <a:t>s.d.</a:t>
            </a:r>
            <a:r>
              <a:rPr lang="en-US" dirty="0" smtClean="0"/>
              <a:t>)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246469" y="677400"/>
            <a:ext cx="2363513" cy="2363511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246469" y="2785733"/>
            <a:ext cx="0" cy="478465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1645021" y="2427776"/>
            <a:ext cx="0" cy="478465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2068720" y="1998933"/>
            <a:ext cx="0" cy="478465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2610981" y="1499203"/>
            <a:ext cx="0" cy="478465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3089446" y="965805"/>
            <a:ext cx="0" cy="478465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3609982" y="438167"/>
            <a:ext cx="0" cy="478465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5404884" y="3327991"/>
            <a:ext cx="279390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5179140" y="462280"/>
            <a:ext cx="0" cy="25786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5686478" y="3564234"/>
            <a:ext cx="3062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Stimulus strength (%)</a:t>
            </a:r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 flipV="1">
            <a:off x="5404884" y="679630"/>
            <a:ext cx="2363513" cy="2363512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5404884" y="2906241"/>
            <a:ext cx="0" cy="262261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5803436" y="2427776"/>
            <a:ext cx="0" cy="478465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6216502" y="1977668"/>
            <a:ext cx="0" cy="627309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6748131" y="1329070"/>
            <a:ext cx="0" cy="882502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7247861" y="503518"/>
            <a:ext cx="0" cy="1403037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7768397" y="-40298"/>
            <a:ext cx="0" cy="1911643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8" name="Picture 2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236" y="3748900"/>
            <a:ext cx="4318000" cy="2895600"/>
          </a:xfrm>
          <a:prstGeom prst="rect">
            <a:avLst/>
          </a:prstGeom>
        </p:spPr>
      </p:pic>
      <p:cxnSp>
        <p:nvCxnSpPr>
          <p:cNvPr id="40" name="Straight Connector 39"/>
          <p:cNvCxnSpPr/>
          <p:nvPr/>
        </p:nvCxnSpPr>
        <p:spPr>
          <a:xfrm flipV="1">
            <a:off x="1418758" y="4690094"/>
            <a:ext cx="1845437" cy="2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V="1">
            <a:off x="1985828" y="5739351"/>
            <a:ext cx="1845437" cy="2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42" name="Picture 4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2835" y="3819722"/>
            <a:ext cx="4318000" cy="28956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3540" y="4309281"/>
            <a:ext cx="2333781" cy="130798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8811" y="5688085"/>
            <a:ext cx="2578100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381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4441761" y="2346455"/>
            <a:ext cx="1678678" cy="1765004"/>
            <a:chOff x="2612779" y="965200"/>
            <a:chExt cx="3011242" cy="316609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1902854" y="2692512"/>
            <a:ext cx="2317015" cy="1826980"/>
            <a:chOff x="-1179331" y="2001168"/>
            <a:chExt cx="4957983" cy="3909398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9331" y="2001168"/>
              <a:ext cx="4957983" cy="3909398"/>
            </a:xfrm>
            <a:prstGeom prst="rect">
              <a:avLst/>
            </a:prstGeom>
          </p:spPr>
        </p:pic>
        <p:sp>
          <p:nvSpPr>
            <p:cNvPr id="30" name="Oval 29"/>
            <p:cNvSpPr/>
            <p:nvPr/>
          </p:nvSpPr>
          <p:spPr>
            <a:xfrm>
              <a:off x="1580480" y="2294461"/>
              <a:ext cx="1709198" cy="170919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3402419" y="680484"/>
            <a:ext cx="4994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Is perception linked to </a:t>
            </a:r>
            <a:r>
              <a:rPr lang="en-US" i="1" dirty="0" smtClean="0"/>
              <a:t>population </a:t>
            </a:r>
            <a:r>
              <a:rPr lang="en-US" dirty="0" smtClean="0"/>
              <a:t>representations?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3972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0"/>
            <a:ext cx="8224762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434316" y="92688"/>
            <a:ext cx="5709683" cy="669088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141921" y="92688"/>
            <a:ext cx="2860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Additive noise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8869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0"/>
            <a:ext cx="8224762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434316" y="92688"/>
            <a:ext cx="5709683" cy="669088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141921" y="92688"/>
            <a:ext cx="2860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Additive noise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Rectangle 1"/>
              <p:cNvSpPr/>
              <p:nvPr/>
            </p:nvSpPr>
            <p:spPr>
              <a:xfrm>
                <a:off x="5704368" y="92688"/>
                <a:ext cx="286572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𝜎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=0.092% [0.084, 0.100]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4368" y="92688"/>
                <a:ext cx="2865721" cy="369332"/>
              </a:xfrm>
              <a:prstGeom prst="rect">
                <a:avLst/>
              </a:prstGeom>
              <a:blipFill rotWithShape="0">
                <a:blip r:embed="rId3"/>
                <a:stretch>
                  <a:fillRect t="-95082" b="-1196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26035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0"/>
            <a:ext cx="8224762" cy="6858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141921" y="92688"/>
            <a:ext cx="2860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Additive noise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9688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141921" y="92688"/>
            <a:ext cx="2860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Poisson noise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4768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0"/>
            <a:ext cx="8224762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434317" y="92688"/>
            <a:ext cx="5709683" cy="669088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3434316" y="92688"/>
            <a:ext cx="5709683" cy="669088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141921" y="92688"/>
            <a:ext cx="2860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Poisson noise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7490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141921" y="92688"/>
            <a:ext cx="2860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Poisson noise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0"/>
            <a:ext cx="82247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567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66752" y="2913321"/>
            <a:ext cx="4369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Is the underlying noise additive or Poisson?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675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387009" y="255181"/>
            <a:ext cx="4369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Is the underlying noise additive or Poisson?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3902150" y="793086"/>
            <a:ext cx="1860698" cy="490727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474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873250" y="1304413"/>
            <a:ext cx="5397500" cy="53975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387009" y="255181"/>
            <a:ext cx="4369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Is the underlying noise additive or Poisson?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3902150" y="793086"/>
            <a:ext cx="1860698" cy="526747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4" name="Group 33"/>
          <p:cNvGrpSpPr/>
          <p:nvPr/>
        </p:nvGrpSpPr>
        <p:grpSpPr>
          <a:xfrm>
            <a:off x="5770531" y="1295906"/>
            <a:ext cx="1011657" cy="1190844"/>
            <a:chOff x="5752202" y="2992950"/>
            <a:chExt cx="2551826" cy="3003810"/>
          </a:xfrm>
        </p:grpSpPr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52202" y="3790393"/>
              <a:ext cx="2551826" cy="1976414"/>
            </a:xfrm>
            <a:prstGeom prst="rect">
              <a:avLst/>
            </a:prstGeom>
          </p:spPr>
        </p:pic>
        <p:cxnSp>
          <p:nvCxnSpPr>
            <p:cNvPr id="36" name="Straight Connector 35"/>
            <p:cNvCxnSpPr/>
            <p:nvPr/>
          </p:nvCxnSpPr>
          <p:spPr>
            <a:xfrm>
              <a:off x="5752202" y="5518295"/>
              <a:ext cx="0" cy="478465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6298005" y="4768490"/>
              <a:ext cx="0" cy="925452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6705587" y="4151900"/>
              <a:ext cx="0" cy="1180215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7187597" y="3715964"/>
              <a:ext cx="0" cy="1515252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7669605" y="3127629"/>
              <a:ext cx="0" cy="1933466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8304028" y="2992950"/>
              <a:ext cx="0" cy="1993717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/>
          <p:cNvGrpSpPr/>
          <p:nvPr/>
        </p:nvGrpSpPr>
        <p:grpSpPr>
          <a:xfrm>
            <a:off x="5752202" y="2897326"/>
            <a:ext cx="1015573" cy="1068507"/>
            <a:chOff x="722989" y="3428886"/>
            <a:chExt cx="2551826" cy="2684832"/>
          </a:xfrm>
        </p:grpSpPr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2989" y="3790393"/>
              <a:ext cx="2551826" cy="1976414"/>
            </a:xfrm>
            <a:prstGeom prst="rect">
              <a:avLst/>
            </a:prstGeom>
          </p:spPr>
        </p:pic>
        <p:cxnSp>
          <p:nvCxnSpPr>
            <p:cNvPr id="44" name="Straight Connector 43"/>
            <p:cNvCxnSpPr/>
            <p:nvPr/>
          </p:nvCxnSpPr>
          <p:spPr>
            <a:xfrm>
              <a:off x="722989" y="5390704"/>
              <a:ext cx="0" cy="723014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>
              <a:off x="1247528" y="4894518"/>
              <a:ext cx="0" cy="723014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>
              <a:off x="1665742" y="4387699"/>
              <a:ext cx="0" cy="723014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>
              <a:off x="2126486" y="4026192"/>
              <a:ext cx="0" cy="723014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>
              <a:off x="2629760" y="3664685"/>
              <a:ext cx="0" cy="723014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>
              <a:off x="3267714" y="3428886"/>
              <a:ext cx="0" cy="723014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93303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387009" y="255181"/>
            <a:ext cx="4369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Is the underlying noise additive or Poisson?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873250" y="1304413"/>
            <a:ext cx="5397500" cy="5397500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5770531" y="1295906"/>
            <a:ext cx="1011657" cy="1190844"/>
            <a:chOff x="5752202" y="2992950"/>
            <a:chExt cx="2551826" cy="3003810"/>
          </a:xfrm>
        </p:grpSpPr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52202" y="3790393"/>
              <a:ext cx="2551826" cy="1976414"/>
            </a:xfrm>
            <a:prstGeom prst="rect">
              <a:avLst/>
            </a:prstGeom>
          </p:spPr>
        </p:pic>
        <p:cxnSp>
          <p:nvCxnSpPr>
            <p:cNvPr id="23" name="Straight Connector 22"/>
            <p:cNvCxnSpPr/>
            <p:nvPr/>
          </p:nvCxnSpPr>
          <p:spPr>
            <a:xfrm>
              <a:off x="5752202" y="5518295"/>
              <a:ext cx="0" cy="478465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6298005" y="4768490"/>
              <a:ext cx="0" cy="925452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6705587" y="4151900"/>
              <a:ext cx="0" cy="1180215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7187597" y="3715964"/>
              <a:ext cx="0" cy="1515252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7669605" y="3127629"/>
              <a:ext cx="0" cy="1933466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8304028" y="2992950"/>
              <a:ext cx="0" cy="1993717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/>
          <p:cNvGrpSpPr/>
          <p:nvPr/>
        </p:nvGrpSpPr>
        <p:grpSpPr>
          <a:xfrm>
            <a:off x="5752202" y="2897326"/>
            <a:ext cx="1015573" cy="1068507"/>
            <a:chOff x="722989" y="3428886"/>
            <a:chExt cx="2551826" cy="2684832"/>
          </a:xfrm>
        </p:grpSpPr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2989" y="3790393"/>
              <a:ext cx="2551826" cy="1976414"/>
            </a:xfrm>
            <a:prstGeom prst="rect">
              <a:avLst/>
            </a:prstGeom>
          </p:spPr>
        </p:pic>
        <p:cxnSp>
          <p:nvCxnSpPr>
            <p:cNvPr id="30" name="Straight Connector 29"/>
            <p:cNvCxnSpPr/>
            <p:nvPr/>
          </p:nvCxnSpPr>
          <p:spPr>
            <a:xfrm>
              <a:off x="722989" y="5390704"/>
              <a:ext cx="0" cy="723014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1247528" y="4894518"/>
              <a:ext cx="0" cy="723014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1665742" y="4387699"/>
              <a:ext cx="0" cy="723014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2126486" y="4026192"/>
              <a:ext cx="0" cy="723014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2629760" y="3664685"/>
              <a:ext cx="0" cy="723014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3267714" y="3428886"/>
              <a:ext cx="0" cy="723014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13099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4441761" y="2346455"/>
            <a:ext cx="1678678" cy="1765004"/>
            <a:chOff x="2612779" y="965200"/>
            <a:chExt cx="3011242" cy="316609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1902854" y="2692512"/>
            <a:ext cx="2317015" cy="1826980"/>
            <a:chOff x="-1179331" y="2001168"/>
            <a:chExt cx="4957983" cy="3909398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9331" y="2001168"/>
              <a:ext cx="4957983" cy="3909398"/>
            </a:xfrm>
            <a:prstGeom prst="rect">
              <a:avLst/>
            </a:prstGeom>
          </p:spPr>
        </p:pic>
        <p:sp>
          <p:nvSpPr>
            <p:cNvPr id="30" name="Oval 29"/>
            <p:cNvSpPr/>
            <p:nvPr/>
          </p:nvSpPr>
          <p:spPr>
            <a:xfrm>
              <a:off x="1580480" y="2294461"/>
              <a:ext cx="1709198" cy="170919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2" name="Picture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02756" y="1000399"/>
            <a:ext cx="4725352" cy="4725352"/>
          </a:xfrm>
          <a:prstGeom prst="rect">
            <a:avLst/>
          </a:prstGeom>
        </p:spPr>
      </p:pic>
      <p:cxnSp>
        <p:nvCxnSpPr>
          <p:cNvPr id="33" name="Straight Arrow Connector 32"/>
          <p:cNvCxnSpPr/>
          <p:nvPr/>
        </p:nvCxnSpPr>
        <p:spPr>
          <a:xfrm flipH="1">
            <a:off x="2339163" y="3245375"/>
            <a:ext cx="58479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3402419" y="680484"/>
            <a:ext cx="4994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Is perception linked to </a:t>
            </a:r>
            <a:r>
              <a:rPr lang="en-US" i="1" dirty="0" smtClean="0"/>
              <a:t>population </a:t>
            </a:r>
            <a:r>
              <a:rPr lang="en-US" dirty="0" smtClean="0"/>
              <a:t>representations?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6994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4441761" y="1665970"/>
            <a:ext cx="1678678" cy="1765004"/>
            <a:chOff x="2612779" y="965200"/>
            <a:chExt cx="3011242" cy="316609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1902854" y="2012027"/>
            <a:ext cx="2317015" cy="1826980"/>
            <a:chOff x="-1179331" y="2001168"/>
            <a:chExt cx="4957983" cy="3909398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9331" y="2001168"/>
              <a:ext cx="4957983" cy="3909398"/>
            </a:xfrm>
            <a:prstGeom prst="rect">
              <a:avLst/>
            </a:prstGeom>
          </p:spPr>
        </p:pic>
        <p:sp>
          <p:nvSpPr>
            <p:cNvPr id="30" name="Oval 29"/>
            <p:cNvSpPr/>
            <p:nvPr/>
          </p:nvSpPr>
          <p:spPr>
            <a:xfrm>
              <a:off x="1580480" y="2294461"/>
              <a:ext cx="1709198" cy="170919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1241360" y="3843095"/>
            <a:ext cx="657356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AutoNum type="arabicPeriod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C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ortical</a:t>
            </a:r>
            <a:r>
              <a:rPr lang="en-US" b="1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measurements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of BOLD fMRI</a:t>
            </a:r>
          </a:p>
          <a:p>
            <a:pPr marL="342900" indent="-342900" algn="ctr">
              <a:buAutoNum type="arabicPeriod"/>
            </a:pPr>
            <a:endParaRPr lang="en-US" dirty="0" smtClean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Evidence for similar nonlinear (Naka-Rushton) response functions to contrast and motion coherence</a:t>
            </a:r>
          </a:p>
          <a:p>
            <a:pPr marL="342900" indent="-342900" algn="ctr">
              <a:buAutoNum type="arabicPeriod"/>
            </a:pPr>
            <a:endParaRPr lang="en-US" dirty="0" smtClean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 algn="ctr">
              <a:buFont typeface="+mj-lt"/>
              <a:buAutoNum type="arabicPeriod" startAt="2"/>
            </a:pP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Behavioral measures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of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perception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241361" y="712727"/>
            <a:ext cx="640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Goal: A model </a:t>
            </a:r>
            <a:r>
              <a:rPr lang="en-US" dirty="0" smtClean="0"/>
              <a:t>linking </a:t>
            </a:r>
            <a:r>
              <a:rPr lang="en-US" i="1" dirty="0" smtClean="0"/>
              <a:t>population</a:t>
            </a:r>
            <a:r>
              <a:rPr lang="en-US" dirty="0" smtClean="0"/>
              <a:t> representations of contrast </a:t>
            </a:r>
            <a:r>
              <a:rPr lang="en-US" dirty="0" smtClean="0"/>
              <a:t>and motion </a:t>
            </a:r>
            <a:r>
              <a:rPr lang="en-US" dirty="0" smtClean="0"/>
              <a:t>coherence to </a:t>
            </a:r>
            <a:r>
              <a:rPr lang="en-US" i="1" dirty="0" smtClean="0"/>
              <a:t>perception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630493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4441761" y="1665970"/>
            <a:ext cx="1678678" cy="1765004"/>
            <a:chOff x="2612779" y="965200"/>
            <a:chExt cx="3011242" cy="316609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1902854" y="2012027"/>
            <a:ext cx="2317015" cy="1826980"/>
            <a:chOff x="-1179331" y="2001168"/>
            <a:chExt cx="4957983" cy="3909398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9331" y="2001168"/>
              <a:ext cx="4957983" cy="3909398"/>
            </a:xfrm>
            <a:prstGeom prst="rect">
              <a:avLst/>
            </a:prstGeom>
          </p:spPr>
        </p:pic>
        <p:sp>
          <p:nvSpPr>
            <p:cNvPr id="30" name="Oval 29"/>
            <p:cNvSpPr/>
            <p:nvPr/>
          </p:nvSpPr>
          <p:spPr>
            <a:xfrm>
              <a:off x="1580480" y="2294461"/>
              <a:ext cx="1709198" cy="170919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1241360" y="3843095"/>
            <a:ext cx="657356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AutoNum type="arabicPeriod"/>
            </a:pPr>
            <a:r>
              <a:rPr lang="en-US" dirty="0"/>
              <a:t>C</a:t>
            </a:r>
            <a:r>
              <a:rPr lang="en-US" dirty="0" smtClean="0"/>
              <a:t>ortical</a:t>
            </a:r>
            <a:r>
              <a:rPr lang="en-US" b="1" dirty="0" smtClean="0"/>
              <a:t> </a:t>
            </a:r>
            <a:r>
              <a:rPr lang="en-US" dirty="0" smtClean="0"/>
              <a:t>measurements </a:t>
            </a:r>
            <a:r>
              <a:rPr lang="en-US" dirty="0" smtClean="0"/>
              <a:t>of BOLD fMRI</a:t>
            </a:r>
          </a:p>
          <a:p>
            <a:pPr marL="342900" indent="-342900" algn="ctr">
              <a:buAutoNum type="arabicPeriod"/>
            </a:pPr>
            <a:endParaRPr lang="en-US" dirty="0" smtClean="0"/>
          </a:p>
          <a:p>
            <a:pPr algn="ctr"/>
            <a:r>
              <a:rPr lang="en-US" dirty="0"/>
              <a:t>Evidence for similar nonlinear (Naka-Rushton) response functions to </a:t>
            </a:r>
            <a:r>
              <a:rPr lang="en-US" dirty="0">
                <a:solidFill>
                  <a:schemeClr val="accent6"/>
                </a:solidFill>
              </a:rPr>
              <a:t>contrast</a:t>
            </a:r>
            <a:r>
              <a:rPr lang="en-US" dirty="0"/>
              <a:t> and motion </a:t>
            </a:r>
            <a:r>
              <a:rPr lang="en-US" dirty="0">
                <a:solidFill>
                  <a:schemeClr val="accent4"/>
                </a:solidFill>
              </a:rPr>
              <a:t>coherence</a:t>
            </a:r>
          </a:p>
          <a:p>
            <a:pPr marL="342900" indent="-342900" algn="ctr">
              <a:buAutoNum type="arabicPeriod"/>
            </a:pPr>
            <a:endParaRPr lang="en-US" dirty="0" smtClean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 algn="ctr">
              <a:buFont typeface="+mj-lt"/>
              <a:buAutoNum type="arabicPeriod" startAt="2"/>
            </a:pP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Behavioral measures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of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perception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241361" y="712727"/>
            <a:ext cx="640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Goal: A model </a:t>
            </a:r>
            <a:r>
              <a:rPr lang="en-US" dirty="0" smtClean="0"/>
              <a:t>linking </a:t>
            </a:r>
            <a:r>
              <a:rPr lang="en-US" i="1" dirty="0" smtClean="0"/>
              <a:t>population</a:t>
            </a:r>
            <a:r>
              <a:rPr lang="en-US" dirty="0" smtClean="0"/>
              <a:t> representations of contrast </a:t>
            </a:r>
            <a:r>
              <a:rPr lang="en-US" dirty="0" smtClean="0"/>
              <a:t>and motion </a:t>
            </a:r>
            <a:r>
              <a:rPr lang="en-US" dirty="0" smtClean="0"/>
              <a:t>coherence to </a:t>
            </a:r>
            <a:r>
              <a:rPr lang="en-US" i="1" dirty="0" smtClean="0"/>
              <a:t>perception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829127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4441761" y="1665970"/>
            <a:ext cx="1678678" cy="1765004"/>
            <a:chOff x="2612779" y="965200"/>
            <a:chExt cx="3011242" cy="316609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1902854" y="2012027"/>
            <a:ext cx="2317015" cy="1826980"/>
            <a:chOff x="-1179331" y="2001168"/>
            <a:chExt cx="4957983" cy="3909398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9331" y="2001168"/>
              <a:ext cx="4957983" cy="3909398"/>
            </a:xfrm>
            <a:prstGeom prst="rect">
              <a:avLst/>
            </a:prstGeom>
          </p:spPr>
        </p:pic>
        <p:sp>
          <p:nvSpPr>
            <p:cNvPr id="30" name="Oval 29"/>
            <p:cNvSpPr/>
            <p:nvPr/>
          </p:nvSpPr>
          <p:spPr>
            <a:xfrm>
              <a:off x="1580480" y="2294461"/>
              <a:ext cx="1709198" cy="170919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1241360" y="3843095"/>
            <a:ext cx="657356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AutoNum type="arabicPeriod"/>
            </a:pPr>
            <a:r>
              <a:rPr lang="en-US" dirty="0"/>
              <a:t>C</a:t>
            </a:r>
            <a:r>
              <a:rPr lang="en-US" dirty="0" smtClean="0"/>
              <a:t>ortical</a:t>
            </a:r>
            <a:r>
              <a:rPr lang="en-US" b="1" dirty="0" smtClean="0"/>
              <a:t> </a:t>
            </a:r>
            <a:r>
              <a:rPr lang="en-US" dirty="0" smtClean="0"/>
              <a:t>measurements </a:t>
            </a:r>
            <a:r>
              <a:rPr lang="en-US" dirty="0" smtClean="0"/>
              <a:t>of BOLD fMRI</a:t>
            </a:r>
          </a:p>
          <a:p>
            <a:pPr marL="342900" indent="-342900" algn="ctr">
              <a:buAutoNum type="arabicPeriod"/>
            </a:pPr>
            <a:endParaRPr lang="en-US" dirty="0" smtClean="0"/>
          </a:p>
          <a:p>
            <a:pPr algn="ctr"/>
            <a:r>
              <a:rPr lang="en-US" dirty="0"/>
              <a:t>Evidence for similar nonlinear (Naka-Rushton) response functions to </a:t>
            </a:r>
            <a:r>
              <a:rPr lang="en-US" dirty="0">
                <a:solidFill>
                  <a:schemeClr val="accent6"/>
                </a:solidFill>
              </a:rPr>
              <a:t>contrast</a:t>
            </a:r>
            <a:r>
              <a:rPr lang="en-US" dirty="0"/>
              <a:t> and motion </a:t>
            </a:r>
            <a:r>
              <a:rPr lang="en-US" dirty="0">
                <a:solidFill>
                  <a:schemeClr val="accent4"/>
                </a:solidFill>
              </a:rPr>
              <a:t>coherence</a:t>
            </a:r>
          </a:p>
          <a:p>
            <a:pPr marL="342900" indent="-342900" algn="ctr">
              <a:buAutoNum type="arabicPeriod"/>
            </a:pPr>
            <a:endParaRPr lang="en-US" dirty="0" smtClean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 algn="ctr">
              <a:buFont typeface="+mj-lt"/>
              <a:buAutoNum type="arabicPeriod" startAt="2"/>
            </a:pPr>
            <a:r>
              <a:rPr lang="en-US" dirty="0" smtClean="0"/>
              <a:t>Behavioral measures </a:t>
            </a:r>
            <a:r>
              <a:rPr lang="en-US" dirty="0"/>
              <a:t>of </a:t>
            </a:r>
            <a:r>
              <a:rPr lang="en-US" dirty="0" smtClean="0"/>
              <a:t>perception</a:t>
            </a:r>
          </a:p>
          <a:p>
            <a:pPr marL="342900" indent="-342900" algn="ctr">
              <a:buFont typeface="+mj-lt"/>
              <a:buAutoNum type="arabicPeriod" startAt="2"/>
            </a:pPr>
            <a:endParaRPr lang="en-US" dirty="0"/>
          </a:p>
          <a:p>
            <a:pPr marL="342900" indent="-342900" algn="ctr">
              <a:buFont typeface="+mj-lt"/>
              <a:buAutoNum type="arabicPeriod" startAt="2"/>
            </a:pP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1241361" y="712727"/>
            <a:ext cx="640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Goal: A model </a:t>
            </a:r>
            <a:r>
              <a:rPr lang="en-US" dirty="0" smtClean="0"/>
              <a:t>linking </a:t>
            </a:r>
            <a:r>
              <a:rPr lang="en-US" i="1" dirty="0" smtClean="0"/>
              <a:t>population</a:t>
            </a:r>
            <a:r>
              <a:rPr lang="en-US" dirty="0" smtClean="0"/>
              <a:t> representations of contrast </a:t>
            </a:r>
            <a:r>
              <a:rPr lang="en-US" dirty="0" smtClean="0"/>
              <a:t>and motion </a:t>
            </a:r>
            <a:r>
              <a:rPr lang="en-US" dirty="0" smtClean="0"/>
              <a:t>coherence to </a:t>
            </a:r>
            <a:r>
              <a:rPr lang="en-US" i="1" dirty="0" smtClean="0"/>
              <a:t>perception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818185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4441761" y="1665970"/>
            <a:ext cx="1678678" cy="1765004"/>
            <a:chOff x="2612779" y="965200"/>
            <a:chExt cx="3011242" cy="316609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1902854" y="2012027"/>
            <a:ext cx="2317015" cy="1826980"/>
            <a:chOff x="-1179331" y="2001168"/>
            <a:chExt cx="4957983" cy="3909398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9331" y="2001168"/>
              <a:ext cx="4957983" cy="3909398"/>
            </a:xfrm>
            <a:prstGeom prst="rect">
              <a:avLst/>
            </a:prstGeom>
          </p:spPr>
        </p:pic>
        <p:sp>
          <p:nvSpPr>
            <p:cNvPr id="30" name="Oval 29"/>
            <p:cNvSpPr/>
            <p:nvPr/>
          </p:nvSpPr>
          <p:spPr>
            <a:xfrm>
              <a:off x="1580480" y="2294461"/>
              <a:ext cx="1709198" cy="170919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1241360" y="3843095"/>
            <a:ext cx="657356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AutoNum type="arabicPeriod"/>
            </a:pPr>
            <a:r>
              <a:rPr lang="en-US" dirty="0"/>
              <a:t>C</a:t>
            </a:r>
            <a:r>
              <a:rPr lang="en-US" dirty="0" smtClean="0"/>
              <a:t>ortical</a:t>
            </a:r>
            <a:r>
              <a:rPr lang="en-US" b="1" dirty="0" smtClean="0"/>
              <a:t> </a:t>
            </a:r>
            <a:r>
              <a:rPr lang="en-US" dirty="0" smtClean="0"/>
              <a:t>measurements </a:t>
            </a:r>
            <a:r>
              <a:rPr lang="en-US" dirty="0" smtClean="0"/>
              <a:t>of BOLD fMRI</a:t>
            </a:r>
          </a:p>
          <a:p>
            <a:pPr marL="342900" indent="-342900" algn="ctr">
              <a:buAutoNum type="arabicPeriod"/>
            </a:pPr>
            <a:endParaRPr lang="en-US" dirty="0" smtClean="0"/>
          </a:p>
          <a:p>
            <a:pPr algn="ctr"/>
            <a:r>
              <a:rPr lang="en-US" dirty="0"/>
              <a:t>Evidence for similar nonlinear (Naka-Rushton) response functions to </a:t>
            </a:r>
            <a:r>
              <a:rPr lang="en-US" dirty="0">
                <a:solidFill>
                  <a:schemeClr val="accent6"/>
                </a:solidFill>
              </a:rPr>
              <a:t>contrast</a:t>
            </a:r>
            <a:r>
              <a:rPr lang="en-US" dirty="0"/>
              <a:t> and motion </a:t>
            </a:r>
            <a:r>
              <a:rPr lang="en-US" dirty="0">
                <a:solidFill>
                  <a:schemeClr val="accent4"/>
                </a:solidFill>
              </a:rPr>
              <a:t>coherence</a:t>
            </a:r>
          </a:p>
          <a:p>
            <a:pPr marL="342900" indent="-342900" algn="ctr">
              <a:buAutoNum type="arabicPeriod"/>
            </a:pPr>
            <a:endParaRPr lang="en-US" dirty="0" smtClean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 algn="ctr">
              <a:buFont typeface="+mj-lt"/>
              <a:buAutoNum type="arabicPeriod" startAt="2"/>
            </a:pPr>
            <a:r>
              <a:rPr lang="en-US" dirty="0" smtClean="0"/>
              <a:t>Behavioral measures </a:t>
            </a:r>
            <a:r>
              <a:rPr lang="en-US" dirty="0"/>
              <a:t>of </a:t>
            </a:r>
            <a:r>
              <a:rPr lang="en-US" dirty="0" smtClean="0"/>
              <a:t>perception</a:t>
            </a:r>
          </a:p>
          <a:p>
            <a:pPr marL="342900" indent="-342900" algn="ctr">
              <a:buFont typeface="+mj-lt"/>
              <a:buAutoNum type="arabicPeriod" startAt="2"/>
            </a:pPr>
            <a:endParaRPr lang="en-US" dirty="0"/>
          </a:p>
          <a:p>
            <a:pPr algn="ctr"/>
            <a:r>
              <a:rPr lang="en-US" dirty="0"/>
              <a:t>Judgments of </a:t>
            </a:r>
            <a:r>
              <a:rPr lang="en-US" dirty="0">
                <a:solidFill>
                  <a:schemeClr val="accent6"/>
                </a:solidFill>
              </a:rPr>
              <a:t>contrast</a:t>
            </a:r>
            <a:r>
              <a:rPr lang="en-US" dirty="0"/>
              <a:t> and motion </a:t>
            </a:r>
            <a:r>
              <a:rPr lang="en-US" dirty="0">
                <a:solidFill>
                  <a:schemeClr val="accent4"/>
                </a:solidFill>
              </a:rPr>
              <a:t>coherence</a:t>
            </a:r>
            <a:r>
              <a:rPr lang="en-US" dirty="0"/>
              <a:t> appear to be read out under additive noise</a:t>
            </a:r>
          </a:p>
          <a:p>
            <a:pPr marL="342900" indent="-342900" algn="ctr">
              <a:buFont typeface="+mj-lt"/>
              <a:buAutoNum type="arabicPeriod" startAt="2"/>
            </a:pP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1241361" y="712727"/>
            <a:ext cx="640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Goal: A model </a:t>
            </a:r>
            <a:r>
              <a:rPr lang="en-US" dirty="0" smtClean="0"/>
              <a:t>linking </a:t>
            </a:r>
            <a:r>
              <a:rPr lang="en-US" i="1" dirty="0" smtClean="0"/>
              <a:t>population</a:t>
            </a:r>
            <a:r>
              <a:rPr lang="en-US" dirty="0" smtClean="0"/>
              <a:t> representations of contrast </a:t>
            </a:r>
            <a:r>
              <a:rPr lang="en-US" dirty="0" smtClean="0"/>
              <a:t>and motion </a:t>
            </a:r>
            <a:r>
              <a:rPr lang="en-US" dirty="0" smtClean="0"/>
              <a:t>coherence to </a:t>
            </a:r>
            <a:r>
              <a:rPr lang="en-US" i="1" dirty="0" smtClean="0"/>
              <a:t>perception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41598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4441761" y="1665970"/>
            <a:ext cx="1678678" cy="1765004"/>
            <a:chOff x="2612779" y="965200"/>
            <a:chExt cx="3011242" cy="316609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1902854" y="2012027"/>
            <a:ext cx="2317015" cy="1826980"/>
            <a:chOff x="-1179331" y="2001168"/>
            <a:chExt cx="4957983" cy="3909398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9331" y="2001168"/>
              <a:ext cx="4957983" cy="3909398"/>
            </a:xfrm>
            <a:prstGeom prst="rect">
              <a:avLst/>
            </a:prstGeom>
          </p:spPr>
        </p:pic>
        <p:sp>
          <p:nvSpPr>
            <p:cNvPr id="30" name="Oval 29"/>
            <p:cNvSpPr/>
            <p:nvPr/>
          </p:nvSpPr>
          <p:spPr>
            <a:xfrm>
              <a:off x="1580480" y="2294461"/>
              <a:ext cx="1709198" cy="170919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1241360" y="3843095"/>
            <a:ext cx="657356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AutoNum type="arabicPeriod"/>
            </a:pPr>
            <a:r>
              <a:rPr lang="en-US" dirty="0"/>
              <a:t>C</a:t>
            </a:r>
            <a:r>
              <a:rPr lang="en-US" dirty="0" smtClean="0"/>
              <a:t>ortical</a:t>
            </a:r>
            <a:r>
              <a:rPr lang="en-US" b="1" dirty="0" smtClean="0"/>
              <a:t> </a:t>
            </a:r>
            <a:r>
              <a:rPr lang="en-US" dirty="0" smtClean="0"/>
              <a:t>measurements </a:t>
            </a:r>
            <a:r>
              <a:rPr lang="en-US" dirty="0" smtClean="0"/>
              <a:t>of BOLD fMRI</a:t>
            </a:r>
          </a:p>
          <a:p>
            <a:pPr marL="342900" indent="-342900" algn="ctr">
              <a:buAutoNum type="arabicPeriod"/>
            </a:pPr>
            <a:endParaRPr lang="en-US" dirty="0" smtClean="0"/>
          </a:p>
          <a:p>
            <a:pPr algn="ctr"/>
            <a:r>
              <a:rPr lang="en-US" dirty="0"/>
              <a:t>Evidence for similar nonlinear (Naka-Rushton) response functions to </a:t>
            </a:r>
            <a:r>
              <a:rPr lang="en-US" dirty="0">
                <a:solidFill>
                  <a:schemeClr val="accent6"/>
                </a:solidFill>
              </a:rPr>
              <a:t>contrast</a:t>
            </a:r>
            <a:r>
              <a:rPr lang="en-US" dirty="0"/>
              <a:t> and motion </a:t>
            </a:r>
            <a:r>
              <a:rPr lang="en-US" dirty="0">
                <a:solidFill>
                  <a:schemeClr val="accent4"/>
                </a:solidFill>
              </a:rPr>
              <a:t>coherence</a:t>
            </a:r>
          </a:p>
          <a:p>
            <a:pPr marL="342900" indent="-342900" algn="ctr">
              <a:buAutoNum type="arabicPeriod"/>
            </a:pPr>
            <a:endParaRPr lang="en-US" dirty="0" smtClean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 algn="ctr">
              <a:buFont typeface="+mj-lt"/>
              <a:buAutoNum type="arabicPeriod" startAt="2"/>
            </a:pPr>
            <a:r>
              <a:rPr lang="en-US" dirty="0" smtClean="0"/>
              <a:t>Behavioral measures </a:t>
            </a:r>
            <a:r>
              <a:rPr lang="en-US" dirty="0"/>
              <a:t>of </a:t>
            </a:r>
            <a:r>
              <a:rPr lang="en-US" dirty="0" smtClean="0"/>
              <a:t>perception</a:t>
            </a:r>
          </a:p>
          <a:p>
            <a:pPr marL="342900" indent="-342900" algn="ctr">
              <a:buFont typeface="+mj-lt"/>
              <a:buAutoNum type="arabicPeriod" startAt="2"/>
            </a:pPr>
            <a:endParaRPr lang="en-US" dirty="0"/>
          </a:p>
          <a:p>
            <a:pPr algn="ctr"/>
            <a:r>
              <a:rPr lang="en-US" dirty="0"/>
              <a:t>Judgments of </a:t>
            </a:r>
            <a:r>
              <a:rPr lang="en-US" dirty="0">
                <a:solidFill>
                  <a:schemeClr val="accent6"/>
                </a:solidFill>
              </a:rPr>
              <a:t>contrast</a:t>
            </a:r>
            <a:r>
              <a:rPr lang="en-US" dirty="0"/>
              <a:t> and motion </a:t>
            </a:r>
            <a:r>
              <a:rPr lang="en-US" dirty="0">
                <a:solidFill>
                  <a:schemeClr val="accent4"/>
                </a:solidFill>
              </a:rPr>
              <a:t>coherence</a:t>
            </a:r>
            <a:r>
              <a:rPr lang="en-US" dirty="0"/>
              <a:t> appear to be read out under additive noise</a:t>
            </a:r>
          </a:p>
          <a:p>
            <a:pPr marL="342900" indent="-342900" algn="ctr">
              <a:buFont typeface="+mj-lt"/>
              <a:buAutoNum type="arabicPeriod" startAt="2"/>
            </a:pP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1241361" y="712727"/>
            <a:ext cx="640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Goal: A </a:t>
            </a:r>
            <a:r>
              <a:rPr lang="en-US" dirty="0" smtClean="0">
                <a:solidFill>
                  <a:srgbClr val="FF0000"/>
                </a:solidFill>
              </a:rPr>
              <a:t>joint</a:t>
            </a:r>
            <a:r>
              <a:rPr lang="en-US" dirty="0" smtClean="0"/>
              <a:t> model linking </a:t>
            </a:r>
            <a:r>
              <a:rPr lang="en-US" i="1" dirty="0" smtClean="0"/>
              <a:t>population</a:t>
            </a:r>
            <a:r>
              <a:rPr lang="en-US" dirty="0" smtClean="0"/>
              <a:t> representations of </a:t>
            </a:r>
            <a:r>
              <a:rPr lang="en-US" dirty="0" smtClean="0">
                <a:solidFill>
                  <a:schemeClr val="accent6"/>
                </a:solidFill>
              </a:rPr>
              <a:t>contrast</a:t>
            </a:r>
            <a:r>
              <a:rPr lang="en-US" dirty="0" smtClean="0"/>
              <a:t> </a:t>
            </a:r>
            <a:r>
              <a:rPr lang="en-US" dirty="0" smtClean="0"/>
              <a:t>and motion </a:t>
            </a:r>
            <a:r>
              <a:rPr lang="en-US" dirty="0" smtClean="0">
                <a:solidFill>
                  <a:schemeClr val="accent4"/>
                </a:solidFill>
              </a:rPr>
              <a:t>coherence</a:t>
            </a:r>
            <a:r>
              <a:rPr lang="en-US" dirty="0" smtClean="0"/>
              <a:t> to </a:t>
            </a:r>
            <a:r>
              <a:rPr lang="en-US" i="1" dirty="0" smtClean="0"/>
              <a:t>perception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400639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232" y="3566912"/>
            <a:ext cx="3372652" cy="224843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556232" y="518058"/>
            <a:ext cx="254447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/>
              <a:t>Thanks! </a:t>
            </a:r>
            <a:endParaRPr lang="en-US" sz="5400" dirty="0"/>
          </a:p>
        </p:txBody>
      </p:sp>
      <p:sp>
        <p:nvSpPr>
          <p:cNvPr id="4" name="TextBox 3"/>
          <p:cNvSpPr txBox="1"/>
          <p:nvPr/>
        </p:nvSpPr>
        <p:spPr>
          <a:xfrm>
            <a:off x="508232" y="5948471"/>
            <a:ext cx="260560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Justin Gardner</a:t>
            </a:r>
            <a:endParaRPr lang="en-US" sz="3200" dirty="0"/>
          </a:p>
        </p:txBody>
      </p:sp>
      <p:sp>
        <p:nvSpPr>
          <p:cNvPr id="6" name="TextBox 5"/>
          <p:cNvSpPr txBox="1"/>
          <p:nvPr/>
        </p:nvSpPr>
        <p:spPr>
          <a:xfrm>
            <a:off x="352288" y="3064455"/>
            <a:ext cx="3897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Another person involved in this </a:t>
            </a:r>
            <a:r>
              <a:rPr lang="en-US" dirty="0" smtClean="0"/>
              <a:t>project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3368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alphaModFix amt="24000"/>
          </a:blip>
          <a:stretch>
            <a:fillRect/>
          </a:stretch>
        </p:blipFill>
        <p:spPr>
          <a:xfrm>
            <a:off x="-3048000" y="0"/>
            <a:ext cx="12192000" cy="6858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048000" y="0"/>
            <a:ext cx="12192000" cy="6858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91386" y="276447"/>
            <a:ext cx="2094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Structure vs. motion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314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4441761" y="2346455"/>
            <a:ext cx="1678678" cy="1765004"/>
            <a:chOff x="2612779" y="965200"/>
            <a:chExt cx="3011242" cy="316609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1902854" y="2692512"/>
            <a:ext cx="2317015" cy="1826980"/>
            <a:chOff x="-1179331" y="2001168"/>
            <a:chExt cx="4957983" cy="3909398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9331" y="2001168"/>
              <a:ext cx="4957983" cy="3909398"/>
            </a:xfrm>
            <a:prstGeom prst="rect">
              <a:avLst/>
            </a:prstGeom>
          </p:spPr>
        </p:pic>
        <p:sp>
          <p:nvSpPr>
            <p:cNvPr id="30" name="Oval 29"/>
            <p:cNvSpPr/>
            <p:nvPr/>
          </p:nvSpPr>
          <p:spPr>
            <a:xfrm>
              <a:off x="1580480" y="2294461"/>
              <a:ext cx="1709198" cy="170919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2" name="Picture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02756" y="1000399"/>
            <a:ext cx="4725352" cy="4725352"/>
          </a:xfrm>
          <a:prstGeom prst="rect">
            <a:avLst/>
          </a:prstGeom>
        </p:spPr>
      </p:pic>
      <p:cxnSp>
        <p:nvCxnSpPr>
          <p:cNvPr id="33" name="Straight Arrow Connector 32"/>
          <p:cNvCxnSpPr/>
          <p:nvPr/>
        </p:nvCxnSpPr>
        <p:spPr>
          <a:xfrm flipH="1">
            <a:off x="2339163" y="3245375"/>
            <a:ext cx="58479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6287385" y="3245375"/>
            <a:ext cx="59542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6" name="Picture 3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1978" y="2578235"/>
            <a:ext cx="2192022" cy="1469944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3402419" y="680484"/>
            <a:ext cx="4994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Is perception linked to </a:t>
            </a:r>
            <a:r>
              <a:rPr lang="en-US" i="1" dirty="0" smtClean="0"/>
              <a:t>population </a:t>
            </a:r>
            <a:r>
              <a:rPr lang="en-US" dirty="0" smtClean="0"/>
              <a:t>representations?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867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4441761" y="2346455"/>
            <a:ext cx="1678678" cy="1765004"/>
            <a:chOff x="2612779" y="965200"/>
            <a:chExt cx="3011242" cy="3166095"/>
          </a:xfrm>
        </p:grpSpPr>
        <p:cxnSp>
          <p:nvCxnSpPr>
            <p:cNvPr id="10" name="Straight Connector 9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1902854" y="2692512"/>
            <a:ext cx="2317015" cy="1826980"/>
            <a:chOff x="-1179331" y="2001168"/>
            <a:chExt cx="4957983" cy="3909398"/>
          </a:xfrm>
        </p:grpSpPr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9331" y="2001168"/>
              <a:ext cx="4957983" cy="3909398"/>
            </a:xfrm>
            <a:prstGeom prst="rect">
              <a:avLst/>
            </a:prstGeom>
          </p:spPr>
        </p:pic>
        <p:sp>
          <p:nvSpPr>
            <p:cNvPr id="24" name="Oval 23"/>
            <p:cNvSpPr/>
            <p:nvPr/>
          </p:nvSpPr>
          <p:spPr>
            <a:xfrm>
              <a:off x="1580480" y="2294461"/>
              <a:ext cx="1709198" cy="170919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88414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/>
          <p:cNvSpPr txBox="1"/>
          <p:nvPr/>
        </p:nvSpPr>
        <p:spPr>
          <a:xfrm>
            <a:off x="333368" y="1076131"/>
            <a:ext cx="32748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Representation of contrast?</a:t>
            </a:r>
            <a:endParaRPr lang="en-US" sz="2000" dirty="0"/>
          </a:p>
        </p:txBody>
      </p:sp>
      <p:sp>
        <p:nvSpPr>
          <p:cNvPr id="38" name="TextBox 37"/>
          <p:cNvSpPr txBox="1"/>
          <p:nvPr/>
        </p:nvSpPr>
        <p:spPr>
          <a:xfrm>
            <a:off x="964738" y="1495820"/>
            <a:ext cx="2012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Boynton et al. 1999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4441761" y="2346455"/>
            <a:ext cx="1678678" cy="1765004"/>
            <a:chOff x="2612779" y="965200"/>
            <a:chExt cx="3011242" cy="3166095"/>
          </a:xfrm>
        </p:grpSpPr>
        <p:cxnSp>
          <p:nvCxnSpPr>
            <p:cNvPr id="10" name="Straight Connector 9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1902854" y="2692512"/>
            <a:ext cx="2317015" cy="1826980"/>
            <a:chOff x="-1179331" y="2001168"/>
            <a:chExt cx="4957983" cy="3909398"/>
          </a:xfrm>
        </p:grpSpPr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9331" y="2001168"/>
              <a:ext cx="4957983" cy="3909398"/>
            </a:xfrm>
            <a:prstGeom prst="rect">
              <a:avLst/>
            </a:prstGeom>
          </p:spPr>
        </p:pic>
        <p:sp>
          <p:nvSpPr>
            <p:cNvPr id="24" name="Oval 23"/>
            <p:cNvSpPr/>
            <p:nvPr/>
          </p:nvSpPr>
          <p:spPr>
            <a:xfrm>
              <a:off x="1580480" y="2294461"/>
              <a:ext cx="1709198" cy="170919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10541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/>
          <p:cNvSpPr txBox="1"/>
          <p:nvPr/>
        </p:nvSpPr>
        <p:spPr>
          <a:xfrm>
            <a:off x="333368" y="1076131"/>
            <a:ext cx="32748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Representation of contrast?</a:t>
            </a:r>
            <a:endParaRPr lang="en-US" sz="2000" dirty="0"/>
          </a:p>
        </p:txBody>
      </p:sp>
      <p:sp>
        <p:nvSpPr>
          <p:cNvPr id="38" name="TextBox 37"/>
          <p:cNvSpPr txBox="1"/>
          <p:nvPr/>
        </p:nvSpPr>
        <p:spPr>
          <a:xfrm>
            <a:off x="964738" y="1495820"/>
            <a:ext cx="2012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Boynton et al. 1999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333368" y="5215272"/>
            <a:ext cx="36310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Representation of coherence?</a:t>
            </a:r>
            <a:endParaRPr lang="en-US" sz="2000" dirty="0"/>
          </a:p>
        </p:txBody>
      </p:sp>
      <p:sp>
        <p:nvSpPr>
          <p:cNvPr id="41" name="TextBox 40"/>
          <p:cNvSpPr txBox="1"/>
          <p:nvPr/>
        </p:nvSpPr>
        <p:spPr>
          <a:xfrm>
            <a:off x="569725" y="5735763"/>
            <a:ext cx="28021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Rees and Koch </a:t>
            </a:r>
            <a:r>
              <a:rPr lang="en-US" dirty="0" smtClean="0"/>
              <a:t>2000</a:t>
            </a:r>
          </a:p>
          <a:p>
            <a:pPr algn="ctr"/>
            <a:r>
              <a:rPr lang="en-US" dirty="0" err="1" smtClean="0"/>
              <a:t>Simoncelli</a:t>
            </a:r>
            <a:r>
              <a:rPr lang="en-US" dirty="0" smtClean="0"/>
              <a:t> and </a:t>
            </a:r>
            <a:r>
              <a:rPr lang="en-US" dirty="0" err="1" smtClean="0"/>
              <a:t>Heeger</a:t>
            </a:r>
            <a:r>
              <a:rPr lang="en-US" dirty="0" smtClean="0"/>
              <a:t> 1997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4441761" y="2346455"/>
            <a:ext cx="1678678" cy="1765004"/>
            <a:chOff x="2612779" y="965200"/>
            <a:chExt cx="3011242" cy="3166095"/>
          </a:xfrm>
        </p:grpSpPr>
        <p:cxnSp>
          <p:nvCxnSpPr>
            <p:cNvPr id="10" name="Straight Connector 9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1902854" y="2692512"/>
            <a:ext cx="2317015" cy="1826980"/>
            <a:chOff x="-1179331" y="2001168"/>
            <a:chExt cx="4957983" cy="3909398"/>
          </a:xfrm>
        </p:grpSpPr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9331" y="2001168"/>
              <a:ext cx="4957983" cy="3909398"/>
            </a:xfrm>
            <a:prstGeom prst="rect">
              <a:avLst/>
            </a:prstGeom>
          </p:spPr>
        </p:pic>
        <p:sp>
          <p:nvSpPr>
            <p:cNvPr id="24" name="Oval 23"/>
            <p:cNvSpPr/>
            <p:nvPr/>
          </p:nvSpPr>
          <p:spPr>
            <a:xfrm>
              <a:off x="1580480" y="2294461"/>
              <a:ext cx="1709198" cy="170919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5802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/>
          <p:cNvSpPr txBox="1"/>
          <p:nvPr/>
        </p:nvSpPr>
        <p:spPr>
          <a:xfrm>
            <a:off x="333368" y="1076131"/>
            <a:ext cx="32748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Representation of contrast?</a:t>
            </a:r>
            <a:endParaRPr lang="en-US" sz="2000" dirty="0"/>
          </a:p>
        </p:txBody>
      </p:sp>
      <p:sp>
        <p:nvSpPr>
          <p:cNvPr id="38" name="TextBox 37"/>
          <p:cNvSpPr txBox="1"/>
          <p:nvPr/>
        </p:nvSpPr>
        <p:spPr>
          <a:xfrm>
            <a:off x="964738" y="1495820"/>
            <a:ext cx="2012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Boynton et al. 1999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333368" y="5215272"/>
            <a:ext cx="36310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Representation of coherence?</a:t>
            </a:r>
            <a:endParaRPr lang="en-US" sz="2000" dirty="0"/>
          </a:p>
        </p:txBody>
      </p:sp>
      <p:sp>
        <p:nvSpPr>
          <p:cNvPr id="41" name="TextBox 40"/>
          <p:cNvSpPr txBox="1"/>
          <p:nvPr/>
        </p:nvSpPr>
        <p:spPr>
          <a:xfrm>
            <a:off x="569725" y="5735763"/>
            <a:ext cx="28021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Rees and Koch </a:t>
            </a:r>
            <a:r>
              <a:rPr lang="en-US" dirty="0" smtClean="0"/>
              <a:t>2000</a:t>
            </a:r>
          </a:p>
          <a:p>
            <a:pPr algn="ctr"/>
            <a:r>
              <a:rPr lang="en-US" dirty="0" err="1" smtClean="0"/>
              <a:t>Simoncelli</a:t>
            </a:r>
            <a:r>
              <a:rPr lang="en-US" dirty="0" smtClean="0"/>
              <a:t> and </a:t>
            </a:r>
            <a:r>
              <a:rPr lang="en-US" dirty="0" err="1" smtClean="0"/>
              <a:t>Heeger</a:t>
            </a:r>
            <a:r>
              <a:rPr lang="en-US" dirty="0" smtClean="0"/>
              <a:t> 1997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4441761" y="2346455"/>
            <a:ext cx="1678678" cy="1765004"/>
            <a:chOff x="2612779" y="965200"/>
            <a:chExt cx="3011242" cy="3166095"/>
          </a:xfrm>
        </p:grpSpPr>
        <p:cxnSp>
          <p:nvCxnSpPr>
            <p:cNvPr id="10" name="Straight Connector 9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1902854" y="2692512"/>
            <a:ext cx="2317015" cy="1826980"/>
            <a:chOff x="-1179331" y="2001168"/>
            <a:chExt cx="4957983" cy="3909398"/>
          </a:xfrm>
        </p:grpSpPr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9331" y="2001168"/>
              <a:ext cx="4957983" cy="3909398"/>
            </a:xfrm>
            <a:prstGeom prst="rect">
              <a:avLst/>
            </a:prstGeom>
          </p:spPr>
        </p:pic>
        <p:sp>
          <p:nvSpPr>
            <p:cNvPr id="24" name="Oval 23"/>
            <p:cNvSpPr/>
            <p:nvPr/>
          </p:nvSpPr>
          <p:spPr>
            <a:xfrm>
              <a:off x="1580480" y="2294461"/>
              <a:ext cx="1709198" cy="170919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9869" y="317485"/>
            <a:ext cx="2078895" cy="1891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401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/>
          <p:cNvSpPr txBox="1"/>
          <p:nvPr/>
        </p:nvSpPr>
        <p:spPr>
          <a:xfrm>
            <a:off x="333368" y="1076131"/>
            <a:ext cx="32748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Representation of contrast?</a:t>
            </a:r>
            <a:endParaRPr lang="en-US" sz="2000" dirty="0"/>
          </a:p>
        </p:txBody>
      </p:sp>
      <p:sp>
        <p:nvSpPr>
          <p:cNvPr id="38" name="TextBox 37"/>
          <p:cNvSpPr txBox="1"/>
          <p:nvPr/>
        </p:nvSpPr>
        <p:spPr>
          <a:xfrm>
            <a:off x="964738" y="1495820"/>
            <a:ext cx="2012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Boynton et al. 1999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333368" y="5215272"/>
            <a:ext cx="36310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Representation of coherence?</a:t>
            </a:r>
            <a:endParaRPr lang="en-US" sz="2000" dirty="0"/>
          </a:p>
        </p:txBody>
      </p:sp>
      <p:sp>
        <p:nvSpPr>
          <p:cNvPr id="41" name="TextBox 40"/>
          <p:cNvSpPr txBox="1"/>
          <p:nvPr/>
        </p:nvSpPr>
        <p:spPr>
          <a:xfrm>
            <a:off x="569725" y="5735763"/>
            <a:ext cx="28021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Rees and Koch </a:t>
            </a:r>
            <a:r>
              <a:rPr lang="en-US" dirty="0" smtClean="0"/>
              <a:t>2000</a:t>
            </a:r>
          </a:p>
          <a:p>
            <a:pPr algn="ctr"/>
            <a:r>
              <a:rPr lang="en-US" dirty="0" err="1" smtClean="0"/>
              <a:t>Simoncelli</a:t>
            </a:r>
            <a:r>
              <a:rPr lang="en-US" dirty="0" smtClean="0"/>
              <a:t> and </a:t>
            </a:r>
            <a:r>
              <a:rPr lang="en-US" dirty="0" err="1" smtClean="0"/>
              <a:t>Heeger</a:t>
            </a:r>
            <a:r>
              <a:rPr lang="en-US" dirty="0" smtClean="0"/>
              <a:t> 1997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4441761" y="2346455"/>
            <a:ext cx="1678678" cy="1765004"/>
            <a:chOff x="2612779" y="965200"/>
            <a:chExt cx="3011242" cy="3166095"/>
          </a:xfrm>
        </p:grpSpPr>
        <p:cxnSp>
          <p:nvCxnSpPr>
            <p:cNvPr id="10" name="Straight Connector 9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1902854" y="2692512"/>
            <a:ext cx="2317015" cy="1826980"/>
            <a:chOff x="-1179331" y="2001168"/>
            <a:chExt cx="4957983" cy="3909398"/>
          </a:xfrm>
        </p:grpSpPr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9331" y="2001168"/>
              <a:ext cx="4957983" cy="3909398"/>
            </a:xfrm>
            <a:prstGeom prst="rect">
              <a:avLst/>
            </a:prstGeom>
          </p:spPr>
        </p:pic>
        <p:sp>
          <p:nvSpPr>
            <p:cNvPr id="24" name="Oval 23"/>
            <p:cNvSpPr/>
            <p:nvPr/>
          </p:nvSpPr>
          <p:spPr>
            <a:xfrm>
              <a:off x="1580480" y="2294461"/>
              <a:ext cx="1709198" cy="170919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9869" y="317485"/>
            <a:ext cx="2078895" cy="1891607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7596" y="368963"/>
            <a:ext cx="2064608" cy="1819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364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/>
          <p:cNvSpPr txBox="1"/>
          <p:nvPr/>
        </p:nvSpPr>
        <p:spPr>
          <a:xfrm>
            <a:off x="333368" y="1076131"/>
            <a:ext cx="32748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Representation of contrast?</a:t>
            </a:r>
            <a:endParaRPr lang="en-US" sz="2000" dirty="0"/>
          </a:p>
        </p:txBody>
      </p:sp>
      <p:sp>
        <p:nvSpPr>
          <p:cNvPr id="38" name="TextBox 37"/>
          <p:cNvSpPr txBox="1"/>
          <p:nvPr/>
        </p:nvSpPr>
        <p:spPr>
          <a:xfrm>
            <a:off x="964738" y="1495820"/>
            <a:ext cx="2012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Boynton et al. 1999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333368" y="5215272"/>
            <a:ext cx="36310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Representation of coherence?</a:t>
            </a:r>
            <a:endParaRPr lang="en-US" sz="2000" dirty="0"/>
          </a:p>
        </p:txBody>
      </p:sp>
      <p:sp>
        <p:nvSpPr>
          <p:cNvPr id="41" name="TextBox 40"/>
          <p:cNvSpPr txBox="1"/>
          <p:nvPr/>
        </p:nvSpPr>
        <p:spPr>
          <a:xfrm>
            <a:off x="569725" y="5735763"/>
            <a:ext cx="2802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/>
              <a:t>Simoncelli</a:t>
            </a:r>
            <a:r>
              <a:rPr lang="en-US" dirty="0" smtClean="0"/>
              <a:t> and </a:t>
            </a:r>
            <a:r>
              <a:rPr lang="en-US" dirty="0" err="1" smtClean="0"/>
              <a:t>Heeger</a:t>
            </a:r>
            <a:r>
              <a:rPr lang="en-US" dirty="0" smtClean="0"/>
              <a:t> 1997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4441761" y="2346455"/>
            <a:ext cx="1678678" cy="1765004"/>
            <a:chOff x="2612779" y="965200"/>
            <a:chExt cx="3011242" cy="3166095"/>
          </a:xfrm>
        </p:grpSpPr>
        <p:cxnSp>
          <p:nvCxnSpPr>
            <p:cNvPr id="10" name="Straight Connector 9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1902854" y="2692512"/>
            <a:ext cx="2317015" cy="1826980"/>
            <a:chOff x="-1179331" y="2001168"/>
            <a:chExt cx="4957983" cy="3909398"/>
          </a:xfrm>
        </p:grpSpPr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9331" y="2001168"/>
              <a:ext cx="4957983" cy="3909398"/>
            </a:xfrm>
            <a:prstGeom prst="rect">
              <a:avLst/>
            </a:prstGeom>
          </p:spPr>
        </p:pic>
        <p:sp>
          <p:nvSpPr>
            <p:cNvPr id="24" name="Oval 23"/>
            <p:cNvSpPr/>
            <p:nvPr/>
          </p:nvSpPr>
          <p:spPr>
            <a:xfrm>
              <a:off x="1580480" y="2294461"/>
              <a:ext cx="1709198" cy="170919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9869" y="317485"/>
            <a:ext cx="2078895" cy="1891607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7596" y="368963"/>
            <a:ext cx="2064608" cy="181949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1357" y="4687396"/>
            <a:ext cx="4409682" cy="1941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33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/>
          <p:cNvSpPr txBox="1"/>
          <p:nvPr/>
        </p:nvSpPr>
        <p:spPr>
          <a:xfrm>
            <a:off x="333368" y="1076131"/>
            <a:ext cx="32748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Representation of contrast?</a:t>
            </a:r>
            <a:endParaRPr lang="en-US" sz="2000" dirty="0"/>
          </a:p>
        </p:txBody>
      </p:sp>
      <p:sp>
        <p:nvSpPr>
          <p:cNvPr id="38" name="TextBox 37"/>
          <p:cNvSpPr txBox="1"/>
          <p:nvPr/>
        </p:nvSpPr>
        <p:spPr>
          <a:xfrm>
            <a:off x="964738" y="1495820"/>
            <a:ext cx="2012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Boynton et al. 1999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333368" y="5215272"/>
            <a:ext cx="36310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Representation of coherence?</a:t>
            </a:r>
            <a:endParaRPr lang="en-US" sz="2000" dirty="0"/>
          </a:p>
        </p:txBody>
      </p:sp>
      <p:sp>
        <p:nvSpPr>
          <p:cNvPr id="41" name="TextBox 40"/>
          <p:cNvSpPr txBox="1"/>
          <p:nvPr/>
        </p:nvSpPr>
        <p:spPr>
          <a:xfrm>
            <a:off x="938320" y="5735763"/>
            <a:ext cx="20649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Rees and Koch </a:t>
            </a:r>
            <a:r>
              <a:rPr lang="en-US" dirty="0" smtClean="0"/>
              <a:t>2000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4441761" y="2346455"/>
            <a:ext cx="1678678" cy="1765004"/>
            <a:chOff x="2612779" y="965200"/>
            <a:chExt cx="3011242" cy="3166095"/>
          </a:xfrm>
        </p:grpSpPr>
        <p:cxnSp>
          <p:nvCxnSpPr>
            <p:cNvPr id="10" name="Straight Connector 9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1902854" y="2692512"/>
            <a:ext cx="2317015" cy="1826980"/>
            <a:chOff x="-1179331" y="2001168"/>
            <a:chExt cx="4957983" cy="3909398"/>
          </a:xfrm>
        </p:grpSpPr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9331" y="2001168"/>
              <a:ext cx="4957983" cy="3909398"/>
            </a:xfrm>
            <a:prstGeom prst="rect">
              <a:avLst/>
            </a:prstGeom>
          </p:spPr>
        </p:pic>
        <p:sp>
          <p:nvSpPr>
            <p:cNvPr id="24" name="Oval 23"/>
            <p:cNvSpPr/>
            <p:nvPr/>
          </p:nvSpPr>
          <p:spPr>
            <a:xfrm>
              <a:off x="1580480" y="2294461"/>
              <a:ext cx="1709198" cy="170919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9869" y="317485"/>
            <a:ext cx="2078895" cy="1891607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7596" y="368963"/>
            <a:ext cx="2064608" cy="1819495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7626" y="4465698"/>
            <a:ext cx="2626922" cy="2169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375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4441761" y="2346455"/>
            <a:ext cx="1678678" cy="1765004"/>
            <a:chOff x="2612779" y="965200"/>
            <a:chExt cx="3011242" cy="316609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1902854" y="2692512"/>
            <a:ext cx="2317015" cy="1826980"/>
            <a:chOff x="-1179331" y="2001168"/>
            <a:chExt cx="4957983" cy="3909398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9331" y="2001168"/>
              <a:ext cx="4957983" cy="3909398"/>
            </a:xfrm>
            <a:prstGeom prst="rect">
              <a:avLst/>
            </a:prstGeom>
          </p:spPr>
        </p:pic>
        <p:sp>
          <p:nvSpPr>
            <p:cNvPr id="30" name="Oval 29"/>
            <p:cNvSpPr/>
            <p:nvPr/>
          </p:nvSpPr>
          <p:spPr>
            <a:xfrm>
              <a:off x="1580480" y="2294461"/>
              <a:ext cx="1709198" cy="170919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241361" y="1393212"/>
            <a:ext cx="640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Goal: A model </a:t>
            </a:r>
            <a:r>
              <a:rPr lang="en-US" dirty="0" smtClean="0"/>
              <a:t>linking </a:t>
            </a:r>
            <a:r>
              <a:rPr lang="en-US" i="1" dirty="0" smtClean="0"/>
              <a:t>population</a:t>
            </a:r>
            <a:r>
              <a:rPr lang="en-US" dirty="0" smtClean="0"/>
              <a:t> representations of contrast </a:t>
            </a:r>
            <a:r>
              <a:rPr lang="en-US" dirty="0" smtClean="0"/>
              <a:t>and motion </a:t>
            </a:r>
            <a:r>
              <a:rPr lang="en-US" dirty="0" smtClean="0"/>
              <a:t>coherence to </a:t>
            </a:r>
            <a:r>
              <a:rPr lang="en-US" i="1" dirty="0" smtClean="0"/>
              <a:t>perception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415954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4441761" y="2346455"/>
            <a:ext cx="1678678" cy="1765004"/>
            <a:chOff x="2612779" y="965200"/>
            <a:chExt cx="3011242" cy="316609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1902854" y="2692512"/>
            <a:ext cx="2317015" cy="1826980"/>
            <a:chOff x="-1179331" y="2001168"/>
            <a:chExt cx="4957983" cy="3909398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9331" y="2001168"/>
              <a:ext cx="4957983" cy="3909398"/>
            </a:xfrm>
            <a:prstGeom prst="rect">
              <a:avLst/>
            </a:prstGeom>
          </p:spPr>
        </p:pic>
        <p:sp>
          <p:nvSpPr>
            <p:cNvPr id="30" name="Oval 29"/>
            <p:cNvSpPr/>
            <p:nvPr/>
          </p:nvSpPr>
          <p:spPr>
            <a:xfrm>
              <a:off x="1580480" y="2294461"/>
              <a:ext cx="1709198" cy="170919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1241360" y="4523580"/>
            <a:ext cx="65735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AutoNum type="arabicPeriod"/>
            </a:pPr>
            <a:r>
              <a:rPr lang="en-US" dirty="0"/>
              <a:t>C</a:t>
            </a:r>
            <a:r>
              <a:rPr lang="en-US" dirty="0" smtClean="0"/>
              <a:t>ortical</a:t>
            </a:r>
            <a:r>
              <a:rPr lang="en-US" b="1" dirty="0" smtClean="0"/>
              <a:t> </a:t>
            </a:r>
            <a:r>
              <a:rPr lang="en-US" dirty="0" smtClean="0"/>
              <a:t>measurements </a:t>
            </a:r>
            <a:r>
              <a:rPr lang="en-US" dirty="0" smtClean="0"/>
              <a:t>of BOLD fMRI</a:t>
            </a:r>
          </a:p>
          <a:p>
            <a:pPr marL="342900" indent="-342900" algn="ctr">
              <a:buAutoNum type="arabicPeriod"/>
            </a:pPr>
            <a:endParaRPr lang="en-US" dirty="0" smtClean="0"/>
          </a:p>
          <a:p>
            <a:pPr marL="342900" indent="-342900" algn="ctr">
              <a:buAutoNum type="arabicPeriod"/>
            </a:pP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Behavioral measures 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of 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perception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241361" y="1393212"/>
            <a:ext cx="640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Goal: A model </a:t>
            </a:r>
            <a:r>
              <a:rPr lang="en-US" dirty="0" smtClean="0"/>
              <a:t>linking </a:t>
            </a:r>
            <a:r>
              <a:rPr lang="en-US" i="1" dirty="0" smtClean="0"/>
              <a:t>population</a:t>
            </a:r>
            <a:r>
              <a:rPr lang="en-US" dirty="0" smtClean="0"/>
              <a:t> representations of contrast </a:t>
            </a:r>
            <a:r>
              <a:rPr lang="en-US" dirty="0" smtClean="0"/>
              <a:t>and motion </a:t>
            </a:r>
            <a:r>
              <a:rPr lang="en-US" dirty="0" smtClean="0"/>
              <a:t>coherence to </a:t>
            </a:r>
            <a:r>
              <a:rPr lang="en-US" i="1" dirty="0" smtClean="0"/>
              <a:t>perception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58718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ohcon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1250950"/>
            <a:ext cx="5524500" cy="435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562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4441761" y="2346455"/>
            <a:ext cx="1678678" cy="1765004"/>
            <a:chOff x="2612779" y="965200"/>
            <a:chExt cx="3011242" cy="316609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1902854" y="2692512"/>
            <a:ext cx="2317015" cy="1826980"/>
            <a:chOff x="-1179331" y="2001168"/>
            <a:chExt cx="4957983" cy="3909398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9331" y="2001168"/>
              <a:ext cx="4957983" cy="3909398"/>
            </a:xfrm>
            <a:prstGeom prst="rect">
              <a:avLst/>
            </a:prstGeom>
          </p:spPr>
        </p:pic>
        <p:sp>
          <p:nvSpPr>
            <p:cNvPr id="30" name="Oval 29"/>
            <p:cNvSpPr/>
            <p:nvPr/>
          </p:nvSpPr>
          <p:spPr>
            <a:xfrm>
              <a:off x="1580480" y="2294461"/>
              <a:ext cx="1709198" cy="170919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1241360" y="4523580"/>
            <a:ext cx="65735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AutoNum type="arabicPeriod"/>
            </a:pPr>
            <a:r>
              <a:rPr lang="en-US" dirty="0"/>
              <a:t>C</a:t>
            </a:r>
            <a:r>
              <a:rPr lang="en-US" dirty="0" smtClean="0"/>
              <a:t>ortical</a:t>
            </a:r>
            <a:r>
              <a:rPr lang="en-US" b="1" dirty="0" smtClean="0"/>
              <a:t> </a:t>
            </a:r>
            <a:r>
              <a:rPr lang="en-US" dirty="0" smtClean="0"/>
              <a:t>measurements </a:t>
            </a:r>
            <a:r>
              <a:rPr lang="en-US" dirty="0" smtClean="0"/>
              <a:t>of BOLD fMRI</a:t>
            </a:r>
          </a:p>
          <a:p>
            <a:pPr marL="342900" indent="-342900" algn="ctr">
              <a:buAutoNum type="arabicPeriod"/>
            </a:pPr>
            <a:endParaRPr lang="en-US" dirty="0" smtClean="0"/>
          </a:p>
          <a:p>
            <a:pPr marL="342900" indent="-342900" algn="ctr">
              <a:buAutoNum type="arabicPeriod"/>
            </a:pPr>
            <a:r>
              <a:rPr lang="en-US" dirty="0" smtClean="0"/>
              <a:t>Behavioral measures </a:t>
            </a:r>
            <a:r>
              <a:rPr lang="en-US" dirty="0"/>
              <a:t>of </a:t>
            </a:r>
            <a:r>
              <a:rPr lang="en-US" dirty="0" smtClean="0"/>
              <a:t>perception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1241361" y="1393212"/>
            <a:ext cx="640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Goal: A model </a:t>
            </a:r>
            <a:r>
              <a:rPr lang="en-US" dirty="0" smtClean="0"/>
              <a:t>linking </a:t>
            </a:r>
            <a:r>
              <a:rPr lang="en-US" i="1" dirty="0" smtClean="0"/>
              <a:t>population</a:t>
            </a:r>
            <a:r>
              <a:rPr lang="en-US" dirty="0" smtClean="0"/>
              <a:t> representations of contrast </a:t>
            </a:r>
            <a:r>
              <a:rPr lang="en-US" dirty="0" smtClean="0"/>
              <a:t>and motion </a:t>
            </a:r>
            <a:r>
              <a:rPr lang="en-US" dirty="0" smtClean="0"/>
              <a:t>coherence to </a:t>
            </a:r>
            <a:r>
              <a:rPr lang="en-US" i="1" dirty="0" smtClean="0"/>
              <a:t>perception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204144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4441761" y="2346455"/>
            <a:ext cx="1678678" cy="1765004"/>
            <a:chOff x="2612779" y="965200"/>
            <a:chExt cx="3011242" cy="316609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1902854" y="2692512"/>
            <a:ext cx="2317015" cy="1826980"/>
            <a:chOff x="-1179331" y="2001168"/>
            <a:chExt cx="4957983" cy="3909398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9331" y="2001168"/>
              <a:ext cx="4957983" cy="3909398"/>
            </a:xfrm>
            <a:prstGeom prst="rect">
              <a:avLst/>
            </a:prstGeom>
          </p:spPr>
        </p:pic>
        <p:sp>
          <p:nvSpPr>
            <p:cNvPr id="30" name="Oval 29"/>
            <p:cNvSpPr/>
            <p:nvPr/>
          </p:nvSpPr>
          <p:spPr>
            <a:xfrm>
              <a:off x="1580480" y="2294461"/>
              <a:ext cx="1709198" cy="170919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1241360" y="4523580"/>
            <a:ext cx="65735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AutoNum type="arabicPeriod"/>
            </a:pPr>
            <a:r>
              <a:rPr lang="en-US" dirty="0"/>
              <a:t>C</a:t>
            </a:r>
            <a:r>
              <a:rPr lang="en-US" dirty="0" smtClean="0"/>
              <a:t>ortical</a:t>
            </a:r>
            <a:r>
              <a:rPr lang="en-US" b="1" dirty="0" smtClean="0"/>
              <a:t> </a:t>
            </a:r>
            <a:r>
              <a:rPr lang="en-US" dirty="0" smtClean="0"/>
              <a:t>measurements </a:t>
            </a:r>
            <a:r>
              <a:rPr lang="en-US" dirty="0" smtClean="0"/>
              <a:t>of BOLD fMRI</a:t>
            </a:r>
          </a:p>
          <a:p>
            <a:pPr marL="342900" indent="-342900" algn="ctr">
              <a:buAutoNum type="arabicPeriod"/>
            </a:pPr>
            <a:endParaRPr lang="en-US" dirty="0" smtClean="0"/>
          </a:p>
          <a:p>
            <a:pPr marL="342900" indent="-342900" algn="ctr">
              <a:buAutoNum type="arabicPeriod"/>
            </a:pP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Behavioral measures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of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perception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241361" y="1393212"/>
            <a:ext cx="640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Goal: A model </a:t>
            </a:r>
            <a:r>
              <a:rPr lang="en-US" dirty="0" smtClean="0"/>
              <a:t>linking </a:t>
            </a:r>
            <a:r>
              <a:rPr lang="en-US" i="1" dirty="0" smtClean="0"/>
              <a:t>population</a:t>
            </a:r>
            <a:r>
              <a:rPr lang="en-US" dirty="0" smtClean="0"/>
              <a:t> representations of contrast </a:t>
            </a:r>
            <a:r>
              <a:rPr lang="en-US" dirty="0" smtClean="0"/>
              <a:t>and motion </a:t>
            </a:r>
            <a:r>
              <a:rPr lang="en-US" dirty="0" smtClean="0"/>
              <a:t>coherence to </a:t>
            </a:r>
            <a:r>
              <a:rPr lang="en-US" i="1" dirty="0" smtClean="0"/>
              <a:t>perception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77932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4441761" y="2346455"/>
            <a:ext cx="1678678" cy="1765004"/>
            <a:chOff x="2612779" y="965200"/>
            <a:chExt cx="3011242" cy="316609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1902854" y="2692512"/>
            <a:ext cx="2317015" cy="1826980"/>
            <a:chOff x="-1179331" y="2001168"/>
            <a:chExt cx="4957983" cy="3909398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9331" y="2001168"/>
              <a:ext cx="4957983" cy="3909398"/>
            </a:xfrm>
            <a:prstGeom prst="rect">
              <a:avLst/>
            </a:prstGeom>
          </p:spPr>
        </p:pic>
        <p:sp>
          <p:nvSpPr>
            <p:cNvPr id="30" name="Oval 29"/>
            <p:cNvSpPr/>
            <p:nvPr/>
          </p:nvSpPr>
          <p:spPr>
            <a:xfrm>
              <a:off x="1580480" y="2294461"/>
              <a:ext cx="1709198" cy="170919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1241360" y="4523580"/>
            <a:ext cx="657356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AutoNum type="arabicPeriod"/>
            </a:pPr>
            <a:r>
              <a:rPr lang="en-US" dirty="0"/>
              <a:t>C</a:t>
            </a:r>
            <a:r>
              <a:rPr lang="en-US" dirty="0" smtClean="0"/>
              <a:t>ortical</a:t>
            </a:r>
            <a:r>
              <a:rPr lang="en-US" b="1" dirty="0" smtClean="0"/>
              <a:t> </a:t>
            </a:r>
            <a:r>
              <a:rPr lang="en-US" dirty="0" smtClean="0"/>
              <a:t>measurements </a:t>
            </a:r>
            <a:r>
              <a:rPr lang="en-US" dirty="0" smtClean="0"/>
              <a:t>of BOLD </a:t>
            </a:r>
            <a:r>
              <a:rPr lang="en-US" dirty="0" smtClean="0"/>
              <a:t>fMRI</a:t>
            </a:r>
          </a:p>
          <a:p>
            <a:pPr marL="342900" indent="-342900" algn="ctr">
              <a:buAutoNum type="arabicPeriod"/>
            </a:pPr>
            <a:endParaRPr lang="en-US" dirty="0"/>
          </a:p>
          <a:p>
            <a:pPr algn="ctr"/>
            <a:r>
              <a:rPr lang="en-US" dirty="0" smtClean="0"/>
              <a:t>Characterize the response properties of population representations</a:t>
            </a:r>
            <a:endParaRPr lang="en-US" dirty="0" smtClean="0"/>
          </a:p>
          <a:p>
            <a:pPr marL="342900" indent="-342900" algn="ctr">
              <a:buAutoNum type="arabicPeriod"/>
            </a:pPr>
            <a:endParaRPr lang="en-US" dirty="0" smtClean="0"/>
          </a:p>
          <a:p>
            <a:pPr marL="342900" indent="-342900" algn="ctr">
              <a:buFont typeface="+mj-lt"/>
              <a:buAutoNum type="arabicPeriod" startAt="2"/>
            </a:pP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Behavioral measures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of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perception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241361" y="1393212"/>
            <a:ext cx="640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Goal: A model </a:t>
            </a:r>
            <a:r>
              <a:rPr lang="en-US" dirty="0" smtClean="0"/>
              <a:t>linking </a:t>
            </a:r>
            <a:r>
              <a:rPr lang="en-US" i="1" dirty="0" smtClean="0"/>
              <a:t>population</a:t>
            </a:r>
            <a:r>
              <a:rPr lang="en-US" dirty="0" smtClean="0"/>
              <a:t> representations of contrast </a:t>
            </a:r>
            <a:r>
              <a:rPr lang="en-US" dirty="0" smtClean="0"/>
              <a:t>and motion </a:t>
            </a:r>
            <a:r>
              <a:rPr lang="en-US" dirty="0" smtClean="0"/>
              <a:t>coherence to </a:t>
            </a:r>
            <a:r>
              <a:rPr lang="en-US" i="1" dirty="0" smtClean="0"/>
              <a:t>perception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480077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362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/>
          <p:cNvSpPr/>
          <p:nvPr/>
        </p:nvSpPr>
        <p:spPr>
          <a:xfrm>
            <a:off x="4304999" y="3167133"/>
            <a:ext cx="544352" cy="54435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713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/>
          <p:cNvSpPr/>
          <p:nvPr/>
        </p:nvSpPr>
        <p:spPr>
          <a:xfrm>
            <a:off x="4849351" y="3167133"/>
            <a:ext cx="544352" cy="54435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3777141" y="3150638"/>
            <a:ext cx="544352" cy="54435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416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/>
          <p:cNvSpPr/>
          <p:nvPr/>
        </p:nvSpPr>
        <p:spPr>
          <a:xfrm>
            <a:off x="4849351" y="3167133"/>
            <a:ext cx="544352" cy="54435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3777141" y="3150638"/>
            <a:ext cx="544352" cy="54435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273749" y="531628"/>
            <a:ext cx="35512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Luminance changes = bad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1913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/>
          <p:cNvSpPr/>
          <p:nvPr/>
        </p:nvSpPr>
        <p:spPr>
          <a:xfrm>
            <a:off x="4849351" y="3167133"/>
            <a:ext cx="544352" cy="54435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3777141" y="3150638"/>
            <a:ext cx="544352" cy="54435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444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 rot="5400000">
            <a:off x="4849351" y="3167133"/>
            <a:ext cx="890648" cy="890648"/>
            <a:chOff x="4849351" y="2820837"/>
            <a:chExt cx="890648" cy="890648"/>
          </a:xfrm>
        </p:grpSpPr>
        <p:sp>
          <p:nvSpPr>
            <p:cNvPr id="2" name="Oval 1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Arrow Connector 5"/>
            <p:cNvCxnSpPr>
              <a:stCxn id="2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 rot="900000">
            <a:off x="3684852" y="3134142"/>
            <a:ext cx="544352" cy="1204172"/>
            <a:chOff x="3760647" y="3167133"/>
            <a:chExt cx="544352" cy="1204172"/>
          </a:xfrm>
        </p:grpSpPr>
        <p:sp>
          <p:nvSpPr>
            <p:cNvPr id="4" name="Oval 3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Arrow Connector 8"/>
            <p:cNvCxnSpPr>
              <a:stCxn id="4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72880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 rot="5400000">
            <a:off x="4849351" y="3167133"/>
            <a:ext cx="890648" cy="890648"/>
            <a:chOff x="4849351" y="2820837"/>
            <a:chExt cx="890648" cy="890648"/>
          </a:xfrm>
        </p:grpSpPr>
        <p:sp>
          <p:nvSpPr>
            <p:cNvPr id="2" name="Oval 1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Arrow Connector 5"/>
            <p:cNvCxnSpPr>
              <a:stCxn id="2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 rot="15983987">
            <a:off x="3684852" y="3134142"/>
            <a:ext cx="544352" cy="1204172"/>
            <a:chOff x="3760647" y="3167133"/>
            <a:chExt cx="544352" cy="1204172"/>
          </a:xfrm>
        </p:grpSpPr>
        <p:sp>
          <p:nvSpPr>
            <p:cNvPr id="4" name="Oval 3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Arrow Connector 8"/>
            <p:cNvCxnSpPr>
              <a:stCxn id="4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 rot="21343135">
            <a:off x="5049090" y="4754641"/>
            <a:ext cx="544352" cy="1204172"/>
            <a:chOff x="3760647" y="3167133"/>
            <a:chExt cx="544352" cy="1204172"/>
          </a:xfrm>
        </p:grpSpPr>
        <p:sp>
          <p:nvSpPr>
            <p:cNvPr id="11" name="Oval 10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Arrow Connector 12"/>
            <p:cNvCxnSpPr>
              <a:stCxn id="11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 rot="2409733">
            <a:off x="4425853" y="1653488"/>
            <a:ext cx="544352" cy="1204172"/>
            <a:chOff x="3760647" y="3167133"/>
            <a:chExt cx="544352" cy="1204172"/>
          </a:xfrm>
        </p:grpSpPr>
        <p:sp>
          <p:nvSpPr>
            <p:cNvPr id="15" name="Oval 14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Arrow Connector 16"/>
            <p:cNvCxnSpPr>
              <a:stCxn id="15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 rot="4380594">
            <a:off x="2303286" y="1985270"/>
            <a:ext cx="544352" cy="1204172"/>
            <a:chOff x="3760647" y="3167133"/>
            <a:chExt cx="544352" cy="1204172"/>
          </a:xfrm>
        </p:grpSpPr>
        <p:sp>
          <p:nvSpPr>
            <p:cNvPr id="19" name="Oval 18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" name="Straight Arrow Connector 19"/>
            <p:cNvCxnSpPr>
              <a:stCxn id="19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 rot="9398497">
            <a:off x="6740239" y="2421913"/>
            <a:ext cx="544352" cy="1204172"/>
            <a:chOff x="3760647" y="3167133"/>
            <a:chExt cx="544352" cy="1204172"/>
          </a:xfrm>
        </p:grpSpPr>
        <p:sp>
          <p:nvSpPr>
            <p:cNvPr id="22" name="Oval 21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Arrow Connector 22"/>
            <p:cNvCxnSpPr>
              <a:stCxn id="22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4" name="Group 23"/>
          <p:cNvGrpSpPr/>
          <p:nvPr/>
        </p:nvGrpSpPr>
        <p:grpSpPr>
          <a:xfrm rot="21265294">
            <a:off x="2318229" y="5018568"/>
            <a:ext cx="544352" cy="1204172"/>
            <a:chOff x="3760647" y="3167133"/>
            <a:chExt cx="544352" cy="1204172"/>
          </a:xfrm>
        </p:grpSpPr>
        <p:sp>
          <p:nvSpPr>
            <p:cNvPr id="25" name="Oval 24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" name="Straight Arrow Connector 25"/>
            <p:cNvCxnSpPr>
              <a:stCxn id="25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 rot="4041235">
            <a:off x="1082712" y="723783"/>
            <a:ext cx="544352" cy="1204172"/>
            <a:chOff x="3760647" y="3167133"/>
            <a:chExt cx="544352" cy="1204172"/>
          </a:xfrm>
        </p:grpSpPr>
        <p:sp>
          <p:nvSpPr>
            <p:cNvPr id="28" name="Oval 27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" name="Straight Arrow Connector 28"/>
            <p:cNvCxnSpPr>
              <a:stCxn id="28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 rot="20140212">
            <a:off x="6336449" y="738460"/>
            <a:ext cx="544352" cy="1204172"/>
            <a:chOff x="3760647" y="3167133"/>
            <a:chExt cx="544352" cy="1204172"/>
          </a:xfrm>
        </p:grpSpPr>
        <p:sp>
          <p:nvSpPr>
            <p:cNvPr id="31" name="Oval 30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" name="Straight Arrow Connector 31"/>
            <p:cNvCxnSpPr>
              <a:stCxn id="31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3" name="Group 32"/>
          <p:cNvGrpSpPr/>
          <p:nvPr/>
        </p:nvGrpSpPr>
        <p:grpSpPr>
          <a:xfrm rot="9331414">
            <a:off x="7577706" y="5350890"/>
            <a:ext cx="544352" cy="1204172"/>
            <a:chOff x="3760647" y="3167133"/>
            <a:chExt cx="544352" cy="1204172"/>
          </a:xfrm>
        </p:grpSpPr>
        <p:sp>
          <p:nvSpPr>
            <p:cNvPr id="34" name="Oval 33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Arrow Connector 34"/>
            <p:cNvCxnSpPr>
              <a:stCxn id="34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6" name="Group 35"/>
          <p:cNvGrpSpPr/>
          <p:nvPr/>
        </p:nvGrpSpPr>
        <p:grpSpPr>
          <a:xfrm rot="12545985">
            <a:off x="3562256" y="4926081"/>
            <a:ext cx="890648" cy="890648"/>
            <a:chOff x="4849351" y="2820837"/>
            <a:chExt cx="890648" cy="890648"/>
          </a:xfrm>
        </p:grpSpPr>
        <p:sp>
          <p:nvSpPr>
            <p:cNvPr id="37" name="Oval 36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8" name="Straight Arrow Connector 37"/>
            <p:cNvCxnSpPr>
              <a:stCxn id="37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9" name="Group 38"/>
          <p:cNvGrpSpPr/>
          <p:nvPr/>
        </p:nvGrpSpPr>
        <p:grpSpPr>
          <a:xfrm rot="10800000">
            <a:off x="1328298" y="3872475"/>
            <a:ext cx="890648" cy="890648"/>
            <a:chOff x="4849351" y="2820837"/>
            <a:chExt cx="890648" cy="890648"/>
          </a:xfrm>
        </p:grpSpPr>
        <p:sp>
          <p:nvSpPr>
            <p:cNvPr id="40" name="Oval 39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1" name="Straight Arrow Connector 40"/>
            <p:cNvCxnSpPr>
              <a:stCxn id="40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2" name="Group 41"/>
          <p:cNvGrpSpPr/>
          <p:nvPr/>
        </p:nvGrpSpPr>
        <p:grpSpPr>
          <a:xfrm rot="18872753">
            <a:off x="2793998" y="673853"/>
            <a:ext cx="890648" cy="890648"/>
            <a:chOff x="4849351" y="2820837"/>
            <a:chExt cx="890648" cy="890648"/>
          </a:xfrm>
        </p:grpSpPr>
        <p:sp>
          <p:nvSpPr>
            <p:cNvPr id="43" name="Oval 42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" name="Straight Arrow Connector 43"/>
            <p:cNvCxnSpPr>
              <a:stCxn id="43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5" name="Group 44"/>
          <p:cNvGrpSpPr/>
          <p:nvPr/>
        </p:nvGrpSpPr>
        <p:grpSpPr>
          <a:xfrm rot="5400000">
            <a:off x="5073306" y="673853"/>
            <a:ext cx="890648" cy="890648"/>
            <a:chOff x="4849351" y="2820837"/>
            <a:chExt cx="890648" cy="890648"/>
          </a:xfrm>
        </p:grpSpPr>
        <p:sp>
          <p:nvSpPr>
            <p:cNvPr id="46" name="Oval 45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7" name="Straight Arrow Connector 46"/>
            <p:cNvCxnSpPr>
              <a:stCxn id="46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8" name="Group 47"/>
          <p:cNvGrpSpPr/>
          <p:nvPr/>
        </p:nvGrpSpPr>
        <p:grpSpPr>
          <a:xfrm rot="4214751">
            <a:off x="6626403" y="4343538"/>
            <a:ext cx="890648" cy="890648"/>
            <a:chOff x="4849351" y="2820837"/>
            <a:chExt cx="890648" cy="890648"/>
          </a:xfrm>
        </p:grpSpPr>
        <p:sp>
          <p:nvSpPr>
            <p:cNvPr id="49" name="Oval 48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0" name="Straight Arrow Connector 49"/>
            <p:cNvCxnSpPr>
              <a:stCxn id="49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1" name="Group 50"/>
          <p:cNvGrpSpPr/>
          <p:nvPr/>
        </p:nvGrpSpPr>
        <p:grpSpPr>
          <a:xfrm rot="10423885">
            <a:off x="7700838" y="1490016"/>
            <a:ext cx="890648" cy="890648"/>
            <a:chOff x="4849351" y="2820837"/>
            <a:chExt cx="890648" cy="890648"/>
          </a:xfrm>
        </p:grpSpPr>
        <p:sp>
          <p:nvSpPr>
            <p:cNvPr id="52" name="Oval 51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3" name="Straight Arrow Connector 52"/>
            <p:cNvCxnSpPr>
              <a:stCxn id="52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6737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on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1250950"/>
            <a:ext cx="5524500" cy="43561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545167" y="79583"/>
            <a:ext cx="39659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/>
              <a:t>Contrast</a:t>
            </a:r>
            <a:endParaRPr lang="en-US" sz="4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3400" y="1244600"/>
            <a:ext cx="5524500" cy="435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855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 rot="13500000">
            <a:off x="4849351" y="3167133"/>
            <a:ext cx="890648" cy="890648"/>
            <a:chOff x="4849351" y="2820837"/>
            <a:chExt cx="890648" cy="890648"/>
          </a:xfrm>
        </p:grpSpPr>
        <p:sp>
          <p:nvSpPr>
            <p:cNvPr id="2" name="Oval 1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Arrow Connector 5"/>
            <p:cNvCxnSpPr>
              <a:stCxn id="2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 rot="5400000">
            <a:off x="3684852" y="3134142"/>
            <a:ext cx="544352" cy="1204172"/>
            <a:chOff x="3760647" y="3167133"/>
            <a:chExt cx="544352" cy="1204172"/>
          </a:xfrm>
        </p:grpSpPr>
        <p:sp>
          <p:nvSpPr>
            <p:cNvPr id="4" name="Oval 3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Arrow Connector 8"/>
            <p:cNvCxnSpPr>
              <a:stCxn id="4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 rot="5400000">
            <a:off x="5049090" y="4754641"/>
            <a:ext cx="544352" cy="1204172"/>
            <a:chOff x="3760647" y="3167133"/>
            <a:chExt cx="544352" cy="1204172"/>
          </a:xfrm>
        </p:grpSpPr>
        <p:sp>
          <p:nvSpPr>
            <p:cNvPr id="11" name="Oval 10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Arrow Connector 12"/>
            <p:cNvCxnSpPr>
              <a:stCxn id="11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 rot="5400000">
            <a:off x="4425853" y="1653488"/>
            <a:ext cx="544352" cy="1204172"/>
            <a:chOff x="3760647" y="3167133"/>
            <a:chExt cx="544352" cy="1204172"/>
          </a:xfrm>
        </p:grpSpPr>
        <p:sp>
          <p:nvSpPr>
            <p:cNvPr id="15" name="Oval 14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Arrow Connector 16"/>
            <p:cNvCxnSpPr>
              <a:stCxn id="15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 rot="5400000">
            <a:off x="2303286" y="1985270"/>
            <a:ext cx="544352" cy="1204172"/>
            <a:chOff x="3760647" y="3167133"/>
            <a:chExt cx="544352" cy="1204172"/>
          </a:xfrm>
        </p:grpSpPr>
        <p:sp>
          <p:nvSpPr>
            <p:cNvPr id="19" name="Oval 18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" name="Straight Arrow Connector 19"/>
            <p:cNvCxnSpPr>
              <a:stCxn id="19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 rot="5400000">
            <a:off x="6740239" y="2421913"/>
            <a:ext cx="544352" cy="1204172"/>
            <a:chOff x="3760647" y="3167133"/>
            <a:chExt cx="544352" cy="1204172"/>
          </a:xfrm>
        </p:grpSpPr>
        <p:sp>
          <p:nvSpPr>
            <p:cNvPr id="22" name="Oval 21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Arrow Connector 22"/>
            <p:cNvCxnSpPr>
              <a:stCxn id="22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4" name="Group 23"/>
          <p:cNvGrpSpPr/>
          <p:nvPr/>
        </p:nvGrpSpPr>
        <p:grpSpPr>
          <a:xfrm rot="5400000">
            <a:off x="2318229" y="5018568"/>
            <a:ext cx="544352" cy="1204172"/>
            <a:chOff x="3760647" y="3167133"/>
            <a:chExt cx="544352" cy="1204172"/>
          </a:xfrm>
        </p:grpSpPr>
        <p:sp>
          <p:nvSpPr>
            <p:cNvPr id="25" name="Oval 24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" name="Straight Arrow Connector 25"/>
            <p:cNvCxnSpPr>
              <a:stCxn id="25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 rot="5400000">
            <a:off x="1082712" y="723783"/>
            <a:ext cx="544352" cy="1204172"/>
            <a:chOff x="3760647" y="3167133"/>
            <a:chExt cx="544352" cy="1204172"/>
          </a:xfrm>
        </p:grpSpPr>
        <p:sp>
          <p:nvSpPr>
            <p:cNvPr id="28" name="Oval 27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" name="Straight Arrow Connector 28"/>
            <p:cNvCxnSpPr>
              <a:stCxn id="28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 rot="5400000">
            <a:off x="6336449" y="738460"/>
            <a:ext cx="544352" cy="1204172"/>
            <a:chOff x="3760647" y="3167133"/>
            <a:chExt cx="544352" cy="1204172"/>
          </a:xfrm>
        </p:grpSpPr>
        <p:sp>
          <p:nvSpPr>
            <p:cNvPr id="31" name="Oval 30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" name="Straight Arrow Connector 31"/>
            <p:cNvCxnSpPr>
              <a:stCxn id="31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3" name="Group 32"/>
          <p:cNvGrpSpPr/>
          <p:nvPr/>
        </p:nvGrpSpPr>
        <p:grpSpPr>
          <a:xfrm rot="5400000">
            <a:off x="7577706" y="5350890"/>
            <a:ext cx="544352" cy="1204172"/>
            <a:chOff x="3760647" y="3167133"/>
            <a:chExt cx="544352" cy="1204172"/>
          </a:xfrm>
        </p:grpSpPr>
        <p:sp>
          <p:nvSpPr>
            <p:cNvPr id="34" name="Oval 33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Arrow Connector 34"/>
            <p:cNvCxnSpPr>
              <a:stCxn id="34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6" name="Group 35"/>
          <p:cNvGrpSpPr/>
          <p:nvPr/>
        </p:nvGrpSpPr>
        <p:grpSpPr>
          <a:xfrm rot="13500000">
            <a:off x="3562256" y="4926081"/>
            <a:ext cx="890648" cy="890648"/>
            <a:chOff x="4849351" y="2820837"/>
            <a:chExt cx="890648" cy="890648"/>
          </a:xfrm>
        </p:grpSpPr>
        <p:sp>
          <p:nvSpPr>
            <p:cNvPr id="37" name="Oval 36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8" name="Straight Arrow Connector 37"/>
            <p:cNvCxnSpPr>
              <a:stCxn id="37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9" name="Group 38"/>
          <p:cNvGrpSpPr/>
          <p:nvPr/>
        </p:nvGrpSpPr>
        <p:grpSpPr>
          <a:xfrm rot="13500000">
            <a:off x="1328298" y="3872475"/>
            <a:ext cx="890648" cy="890648"/>
            <a:chOff x="4849351" y="2820837"/>
            <a:chExt cx="890648" cy="890648"/>
          </a:xfrm>
        </p:grpSpPr>
        <p:sp>
          <p:nvSpPr>
            <p:cNvPr id="40" name="Oval 39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1" name="Straight Arrow Connector 40"/>
            <p:cNvCxnSpPr>
              <a:stCxn id="40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2" name="Group 41"/>
          <p:cNvGrpSpPr/>
          <p:nvPr/>
        </p:nvGrpSpPr>
        <p:grpSpPr>
          <a:xfrm rot="13500000">
            <a:off x="2793998" y="673853"/>
            <a:ext cx="890648" cy="890648"/>
            <a:chOff x="4849351" y="2820837"/>
            <a:chExt cx="890648" cy="890648"/>
          </a:xfrm>
        </p:grpSpPr>
        <p:sp>
          <p:nvSpPr>
            <p:cNvPr id="43" name="Oval 42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" name="Straight Arrow Connector 43"/>
            <p:cNvCxnSpPr>
              <a:stCxn id="43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5" name="Group 44"/>
          <p:cNvGrpSpPr/>
          <p:nvPr/>
        </p:nvGrpSpPr>
        <p:grpSpPr>
          <a:xfrm rot="13500000">
            <a:off x="5073306" y="673853"/>
            <a:ext cx="890648" cy="890648"/>
            <a:chOff x="4849351" y="2820837"/>
            <a:chExt cx="890648" cy="890648"/>
          </a:xfrm>
        </p:grpSpPr>
        <p:sp>
          <p:nvSpPr>
            <p:cNvPr id="46" name="Oval 45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7" name="Straight Arrow Connector 46"/>
            <p:cNvCxnSpPr>
              <a:stCxn id="46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8" name="Group 47"/>
          <p:cNvGrpSpPr/>
          <p:nvPr/>
        </p:nvGrpSpPr>
        <p:grpSpPr>
          <a:xfrm rot="13500000">
            <a:off x="6626403" y="4343538"/>
            <a:ext cx="890648" cy="890648"/>
            <a:chOff x="4849351" y="2820837"/>
            <a:chExt cx="890648" cy="890648"/>
          </a:xfrm>
        </p:grpSpPr>
        <p:sp>
          <p:nvSpPr>
            <p:cNvPr id="49" name="Oval 48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0" name="Straight Arrow Connector 49"/>
            <p:cNvCxnSpPr>
              <a:stCxn id="49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1" name="Group 50"/>
          <p:cNvGrpSpPr/>
          <p:nvPr/>
        </p:nvGrpSpPr>
        <p:grpSpPr>
          <a:xfrm rot="13500000">
            <a:off x="7700838" y="1490016"/>
            <a:ext cx="890648" cy="890648"/>
            <a:chOff x="4849351" y="2820837"/>
            <a:chExt cx="890648" cy="890648"/>
          </a:xfrm>
        </p:grpSpPr>
        <p:sp>
          <p:nvSpPr>
            <p:cNvPr id="52" name="Oval 51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3" name="Straight Arrow Connector 52"/>
            <p:cNvCxnSpPr>
              <a:stCxn id="52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14981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MRIMethods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738" y="21265"/>
            <a:ext cx="14786593" cy="742630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305842" y="167115"/>
            <a:ext cx="4066701" cy="51805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040587" y="167115"/>
            <a:ext cx="50628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/>
              <a:t>Cortical measurements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79475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MRIMethods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738" y="21265"/>
            <a:ext cx="14786593" cy="742630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01534" y="4287322"/>
            <a:ext cx="553709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11 observers, asynchronous task at fixation</a:t>
            </a:r>
          </a:p>
          <a:p>
            <a:endParaRPr lang="en-US" sz="2400" dirty="0"/>
          </a:p>
          <a:p>
            <a:r>
              <a:rPr lang="en-US" sz="2400" dirty="0" smtClean="0"/>
              <a:t>800+ trials (20 per experimental condition)</a:t>
            </a:r>
          </a:p>
          <a:p>
            <a:endParaRPr lang="en-US" sz="2400" dirty="0"/>
          </a:p>
          <a:p>
            <a:r>
              <a:rPr lang="en-US" sz="2400" dirty="0" smtClean="0"/>
              <a:t>1 </a:t>
            </a:r>
            <a:r>
              <a:rPr lang="en-US" sz="2400" dirty="0" err="1" smtClean="0"/>
              <a:t>hr</a:t>
            </a:r>
            <a:r>
              <a:rPr lang="en-US" sz="2400" dirty="0" smtClean="0"/>
              <a:t> </a:t>
            </a:r>
            <a:r>
              <a:rPr lang="en-US" sz="2400" dirty="0" err="1" smtClean="0"/>
              <a:t>retinotopy</a:t>
            </a:r>
            <a:endParaRPr lang="en-US" sz="2400" dirty="0"/>
          </a:p>
          <a:p>
            <a:r>
              <a:rPr lang="en-US" sz="2400" dirty="0" smtClean="0"/>
              <a:t>4 x 2 </a:t>
            </a:r>
            <a:r>
              <a:rPr lang="en-US" sz="2400" dirty="0" err="1" smtClean="0"/>
              <a:t>hr</a:t>
            </a:r>
            <a:r>
              <a:rPr lang="en-US" sz="2400" dirty="0" smtClean="0"/>
              <a:t> scanning sessions</a:t>
            </a:r>
          </a:p>
        </p:txBody>
      </p:sp>
      <p:sp>
        <p:nvSpPr>
          <p:cNvPr id="4" name="Rectangle 3"/>
          <p:cNvSpPr/>
          <p:nvPr/>
        </p:nvSpPr>
        <p:spPr>
          <a:xfrm>
            <a:off x="2305842" y="167115"/>
            <a:ext cx="4066701" cy="51805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040587" y="167115"/>
            <a:ext cx="50628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/>
              <a:t>Cortical measurements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40054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1.ai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4402" y="0"/>
            <a:ext cx="5459598" cy="4122106"/>
          </a:xfrm>
          <a:prstGeom prst="rect">
            <a:avLst/>
          </a:prstGeom>
        </p:spPr>
      </p:pic>
      <p:pic>
        <p:nvPicPr>
          <p:cNvPr id="3" name="Picture 2" descr="MT.ai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886" y="3338231"/>
            <a:ext cx="5014252" cy="330532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618768" y="229170"/>
            <a:ext cx="240349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/>
              <a:t>Area </a:t>
            </a:r>
            <a:r>
              <a:rPr lang="en-US" sz="5400" dirty="0" smtClean="0">
                <a:solidFill>
                  <a:schemeClr val="accent6"/>
                </a:solidFill>
              </a:rPr>
              <a:t>V1</a:t>
            </a:r>
            <a:endParaRPr lang="en-US" sz="5400" dirty="0">
              <a:solidFill>
                <a:schemeClr val="accent6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55981" y="5720229"/>
            <a:ext cx="258913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/>
              <a:t>Area </a:t>
            </a:r>
            <a:r>
              <a:rPr lang="en-US" sz="5400" dirty="0" smtClean="0">
                <a:solidFill>
                  <a:schemeClr val="accent4"/>
                </a:solidFill>
              </a:rPr>
              <a:t>MT</a:t>
            </a:r>
            <a:endParaRPr lang="en-US" sz="54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8091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1.ai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1948" y="0"/>
            <a:ext cx="1992052" cy="1504039"/>
          </a:xfrm>
          <a:prstGeom prst="rect">
            <a:avLst/>
          </a:prstGeom>
        </p:spPr>
      </p:pic>
      <p:pic>
        <p:nvPicPr>
          <p:cNvPr id="3" name="Picture 2" descr="MT.ai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886" y="5431251"/>
            <a:ext cx="1839095" cy="1212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971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1.ai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1948" y="0"/>
            <a:ext cx="1992052" cy="1504039"/>
          </a:xfrm>
          <a:prstGeom prst="rect">
            <a:avLst/>
          </a:prstGeom>
        </p:spPr>
      </p:pic>
      <p:pic>
        <p:nvPicPr>
          <p:cNvPr id="3" name="Picture 2" descr="MT.ai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886" y="5431251"/>
            <a:ext cx="1839095" cy="121230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20824" y="2293922"/>
            <a:ext cx="770235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Within-subject analysis: display average across subjects</a:t>
            </a:r>
          </a:p>
          <a:p>
            <a:pPr algn="ctr"/>
            <a:endParaRPr lang="en-US" sz="2400" dirty="0"/>
          </a:p>
          <a:p>
            <a:pPr algn="ctr"/>
            <a:endParaRPr lang="en-US" sz="2400" dirty="0"/>
          </a:p>
          <a:p>
            <a:pPr algn="ctr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87112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1.ai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1948" y="0"/>
            <a:ext cx="1992052" cy="1504039"/>
          </a:xfrm>
          <a:prstGeom prst="rect">
            <a:avLst/>
          </a:prstGeom>
        </p:spPr>
      </p:pic>
      <p:pic>
        <p:nvPicPr>
          <p:cNvPr id="3" name="Picture 2" descr="MT.ai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886" y="5431251"/>
            <a:ext cx="1839095" cy="121230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20824" y="2293922"/>
            <a:ext cx="770235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Within-subject analysis: display average across subjects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 err="1" smtClean="0"/>
              <a:t>Timecourses</a:t>
            </a:r>
            <a:r>
              <a:rPr lang="en-US" sz="2400" dirty="0" smtClean="0"/>
              <a:t> were averaged within </a:t>
            </a:r>
            <a:r>
              <a:rPr lang="en-US" sz="2400" dirty="0" smtClean="0"/>
              <a:t>visual areas</a:t>
            </a:r>
            <a:endParaRPr lang="en-US" sz="2400" dirty="0" smtClean="0"/>
          </a:p>
          <a:p>
            <a:pPr algn="ctr"/>
            <a:endParaRPr lang="en-US" sz="2400" dirty="0"/>
          </a:p>
          <a:p>
            <a:pPr algn="ctr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24149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1.ai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1948" y="0"/>
            <a:ext cx="1992052" cy="1504039"/>
          </a:xfrm>
          <a:prstGeom prst="rect">
            <a:avLst/>
          </a:prstGeom>
        </p:spPr>
      </p:pic>
      <p:pic>
        <p:nvPicPr>
          <p:cNvPr id="3" name="Picture 2" descr="MT.ai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886" y="5431251"/>
            <a:ext cx="1839095" cy="121230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20824" y="2293922"/>
            <a:ext cx="770235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Within-subject analysis: display average across subjects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 err="1"/>
              <a:t>Timecourses</a:t>
            </a:r>
            <a:r>
              <a:rPr lang="en-US" sz="2400" dirty="0"/>
              <a:t> were averaged within </a:t>
            </a:r>
            <a:r>
              <a:rPr lang="en-US" sz="2400" dirty="0" smtClean="0"/>
              <a:t>visual areas</a:t>
            </a:r>
            <a:endParaRPr lang="en-US" sz="2400" dirty="0"/>
          </a:p>
          <a:p>
            <a:pPr algn="ctr"/>
            <a:endParaRPr lang="en-US" sz="2400" dirty="0"/>
          </a:p>
          <a:p>
            <a:pPr algn="ctr"/>
            <a:r>
              <a:rPr lang="en-US" sz="2400" dirty="0" smtClean="0"/>
              <a:t>Deconvolution (GLM/finite impulse response) used to obtain separated per-condition measurements</a:t>
            </a:r>
            <a:endParaRPr lang="en-US" sz="2400" dirty="0"/>
          </a:p>
          <a:p>
            <a:pPr algn="ctr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61185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V1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1948" y="0"/>
            <a:ext cx="1992052" cy="1504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90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26" y="63898"/>
            <a:ext cx="4318000" cy="3251200"/>
          </a:xfrm>
          <a:prstGeom prst="rect">
            <a:avLst/>
          </a:prstGeom>
        </p:spPr>
      </p:pic>
      <p:pic>
        <p:nvPicPr>
          <p:cNvPr id="16" name="Picture 15" descr="V1.ai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1948" y="0"/>
            <a:ext cx="1992052" cy="1504039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421470" y="77625"/>
            <a:ext cx="12399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6"/>
                </a:solidFill>
              </a:rPr>
              <a:t>Contrast</a:t>
            </a:r>
            <a:endParaRPr lang="en-US" sz="2400" dirty="0">
              <a:solidFill>
                <a:schemeClr val="accent6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89750" y="1307804"/>
            <a:ext cx="3452641" cy="157362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047397" y="2913323"/>
            <a:ext cx="759059" cy="4017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282388" y="673242"/>
            <a:ext cx="1379037" cy="92164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684530" y="386162"/>
            <a:ext cx="1379037" cy="92164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66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oh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1250950"/>
            <a:ext cx="5524500" cy="43561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45167" y="79583"/>
            <a:ext cx="39659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smtClean="0"/>
              <a:t>Coherence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776199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26" y="63898"/>
            <a:ext cx="4318000" cy="3251200"/>
          </a:xfrm>
          <a:prstGeom prst="rect">
            <a:avLst/>
          </a:prstGeom>
        </p:spPr>
      </p:pic>
      <p:pic>
        <p:nvPicPr>
          <p:cNvPr id="16" name="Picture 15" descr="V1.ai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1948" y="0"/>
            <a:ext cx="1992052" cy="1504039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421470" y="77625"/>
            <a:ext cx="12399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6"/>
                </a:solidFill>
              </a:rPr>
              <a:t>Contrast</a:t>
            </a:r>
            <a:endParaRPr lang="en-US" sz="2400" dirty="0">
              <a:solidFill>
                <a:schemeClr val="accent6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89750" y="1307804"/>
            <a:ext cx="3452641" cy="157362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047397" y="2913323"/>
            <a:ext cx="759059" cy="4017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282388" y="673242"/>
            <a:ext cx="1379037" cy="92164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578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26" y="63898"/>
            <a:ext cx="4318000" cy="3251200"/>
          </a:xfrm>
          <a:prstGeom prst="rect">
            <a:avLst/>
          </a:prstGeom>
        </p:spPr>
      </p:pic>
      <p:pic>
        <p:nvPicPr>
          <p:cNvPr id="16" name="Picture 15" descr="V1.ai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1948" y="0"/>
            <a:ext cx="1992052" cy="1504039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421470" y="77625"/>
            <a:ext cx="12399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6"/>
                </a:solidFill>
              </a:rPr>
              <a:t>Contrast</a:t>
            </a:r>
            <a:endParaRPr lang="en-US" sz="24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9404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5914020" y="3236103"/>
            <a:ext cx="15288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4"/>
                </a:solidFill>
              </a:rPr>
              <a:t>Coherence</a:t>
            </a:r>
            <a:endParaRPr lang="en-US" sz="2400" dirty="0">
              <a:solidFill>
                <a:schemeClr val="accent4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9428" y="3466935"/>
            <a:ext cx="4318000" cy="32512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26" y="63898"/>
            <a:ext cx="4318000" cy="3251200"/>
          </a:xfrm>
          <a:prstGeom prst="rect">
            <a:avLst/>
          </a:prstGeom>
        </p:spPr>
      </p:pic>
      <p:pic>
        <p:nvPicPr>
          <p:cNvPr id="16" name="Picture 15" descr="V1.ai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1948" y="0"/>
            <a:ext cx="1992052" cy="1504039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421470" y="77625"/>
            <a:ext cx="12399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6"/>
                </a:solidFill>
              </a:rPr>
              <a:t>Contrast</a:t>
            </a:r>
            <a:endParaRPr lang="en-US" sz="24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313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5914020" y="3406225"/>
            <a:ext cx="15288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4"/>
                </a:solidFill>
              </a:rPr>
              <a:t>Coherence</a:t>
            </a:r>
            <a:endParaRPr lang="en-US" sz="2400" dirty="0">
              <a:solidFill>
                <a:schemeClr val="accent4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9428" y="3466935"/>
            <a:ext cx="4318000" cy="32512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30" y="3536177"/>
            <a:ext cx="4318000" cy="32512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82407" y="3406225"/>
            <a:ext cx="21180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Stimulus length</a:t>
            </a:r>
            <a:endParaRPr lang="en-US" sz="2400" dirty="0"/>
          </a:p>
        </p:txBody>
      </p:sp>
      <p:sp>
        <p:nvSpPr>
          <p:cNvPr id="13" name="TextBox 12"/>
          <p:cNvSpPr txBox="1"/>
          <p:nvPr/>
        </p:nvSpPr>
        <p:spPr>
          <a:xfrm>
            <a:off x="1421470" y="77625"/>
            <a:ext cx="12399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6"/>
                </a:solidFill>
              </a:rPr>
              <a:t>Contrast</a:t>
            </a:r>
            <a:endParaRPr lang="en-US" sz="2400" dirty="0">
              <a:solidFill>
                <a:schemeClr val="accent6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26" y="63898"/>
            <a:ext cx="4318000" cy="3251200"/>
          </a:xfrm>
          <a:prstGeom prst="rect">
            <a:avLst/>
          </a:prstGeom>
        </p:spPr>
      </p:pic>
      <p:pic>
        <p:nvPicPr>
          <p:cNvPr id="15" name="Picture 14" descr="V1.ai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1948" y="0"/>
            <a:ext cx="1992052" cy="1504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731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V1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26" y="0"/>
            <a:ext cx="1549373" cy="1169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010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V1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26" y="0"/>
            <a:ext cx="1549373" cy="11698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886095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498651" y="142306"/>
            <a:ext cx="5192234" cy="664126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67878"/>
            <a:ext cx="2647507" cy="435172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17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V1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26" y="0"/>
            <a:ext cx="1549373" cy="11698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886095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498651" y="142306"/>
            <a:ext cx="5192234" cy="664126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80484" y="67878"/>
            <a:ext cx="1967023" cy="435172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12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V1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26" y="0"/>
            <a:ext cx="1549373" cy="11698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886095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498651" y="142306"/>
            <a:ext cx="5192234" cy="664126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119963" y="67878"/>
            <a:ext cx="1527544" cy="435172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36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V1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26" y="0"/>
            <a:ext cx="1549373" cy="11698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886095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498651" y="142306"/>
            <a:ext cx="5192234" cy="664126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1470" y="1169808"/>
            <a:ext cx="43180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283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V1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26" y="0"/>
            <a:ext cx="1549373" cy="11698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886095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498651" y="142306"/>
            <a:ext cx="5192234" cy="664126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425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53" y="2214378"/>
            <a:ext cx="3080821" cy="2429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29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V1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26" y="0"/>
            <a:ext cx="1549373" cy="11698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886095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498651" y="142306"/>
            <a:ext cx="5192234" cy="622659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305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V1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26" y="0"/>
            <a:ext cx="1549373" cy="11698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886095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498651" y="142307"/>
            <a:ext cx="5192234" cy="589698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331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V1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26" y="0"/>
            <a:ext cx="1549373" cy="11698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886095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498651" y="142307"/>
            <a:ext cx="5192234" cy="485499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659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V1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26" y="0"/>
            <a:ext cx="1549373" cy="11698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886095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806455" y="142306"/>
            <a:ext cx="3884429" cy="451475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121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V1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26" y="0"/>
            <a:ext cx="1549373" cy="11698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886095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018567" y="142306"/>
            <a:ext cx="2672317" cy="451475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371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V1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26" y="0"/>
            <a:ext cx="1549373" cy="11698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886095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368902" y="142306"/>
            <a:ext cx="1321982" cy="451475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152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V1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26" y="0"/>
            <a:ext cx="1549373" cy="11698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8860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097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MT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9219" y="1905796"/>
            <a:ext cx="1885537" cy="12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90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421470" y="77625"/>
            <a:ext cx="12399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6"/>
                </a:solidFill>
              </a:rPr>
              <a:t>Contrast</a:t>
            </a:r>
            <a:endParaRPr lang="en-US" sz="2400" dirty="0">
              <a:solidFill>
                <a:schemeClr val="accent6"/>
              </a:solidFill>
            </a:endParaRPr>
          </a:p>
        </p:txBody>
      </p:sp>
      <p:pic>
        <p:nvPicPr>
          <p:cNvPr id="11" name="Picture 10" descr="MT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9219" y="1905796"/>
            <a:ext cx="1885537" cy="124292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33" y="0"/>
            <a:ext cx="43180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360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5914020" y="3406225"/>
            <a:ext cx="15288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4"/>
                </a:solidFill>
              </a:rPr>
              <a:t>Coherence</a:t>
            </a:r>
            <a:endParaRPr lang="en-US" sz="2400" dirty="0">
              <a:solidFill>
                <a:schemeClr val="accent4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421470" y="77625"/>
            <a:ext cx="12399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6"/>
                </a:solidFill>
              </a:rPr>
              <a:t>Contrast</a:t>
            </a:r>
            <a:endParaRPr lang="en-US" sz="2400" dirty="0">
              <a:solidFill>
                <a:schemeClr val="accent6"/>
              </a:solidFill>
            </a:endParaRPr>
          </a:p>
        </p:txBody>
      </p:sp>
      <p:pic>
        <p:nvPicPr>
          <p:cNvPr id="11" name="Picture 10" descr="MT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9219" y="1905796"/>
            <a:ext cx="1885537" cy="124292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33" y="0"/>
            <a:ext cx="4318000" cy="32512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9428" y="3551276"/>
            <a:ext cx="43180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899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53" y="2214378"/>
            <a:ext cx="3080821" cy="2429245"/>
          </a:xfrm>
          <a:prstGeom prst="rect">
            <a:avLst/>
          </a:prstGeom>
        </p:spPr>
      </p:pic>
      <p:pic>
        <p:nvPicPr>
          <p:cNvPr id="5" name="Picture 4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1400" y="2785730"/>
            <a:ext cx="2804158" cy="1286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136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5914020" y="3406225"/>
            <a:ext cx="15288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4"/>
                </a:solidFill>
              </a:rPr>
              <a:t>Coherence</a:t>
            </a:r>
            <a:endParaRPr lang="en-US" sz="2400" dirty="0">
              <a:solidFill>
                <a:schemeClr val="accent4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82407" y="3406225"/>
            <a:ext cx="21180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Stimulus length</a:t>
            </a:r>
            <a:endParaRPr lang="en-US" sz="2400" dirty="0"/>
          </a:p>
        </p:txBody>
      </p:sp>
      <p:sp>
        <p:nvSpPr>
          <p:cNvPr id="13" name="TextBox 12"/>
          <p:cNvSpPr txBox="1"/>
          <p:nvPr/>
        </p:nvSpPr>
        <p:spPr>
          <a:xfrm>
            <a:off x="1421470" y="77625"/>
            <a:ext cx="12399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6"/>
                </a:solidFill>
              </a:rPr>
              <a:t>Contrast</a:t>
            </a:r>
            <a:endParaRPr lang="en-US" sz="2400" dirty="0">
              <a:solidFill>
                <a:schemeClr val="accent6"/>
              </a:solidFill>
            </a:endParaRPr>
          </a:p>
        </p:txBody>
      </p:sp>
      <p:pic>
        <p:nvPicPr>
          <p:cNvPr id="11" name="Picture 10" descr="MT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9219" y="1905796"/>
            <a:ext cx="1885537" cy="124292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33" y="0"/>
            <a:ext cx="4318000" cy="32512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9428" y="3551276"/>
            <a:ext cx="4318000" cy="32512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286" y="3551276"/>
            <a:ext cx="43180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31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T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381" y="5414540"/>
            <a:ext cx="1885537" cy="124292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905" y="0"/>
            <a:ext cx="7886095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785190" y="206101"/>
            <a:ext cx="5192234" cy="451475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092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T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381" y="5414540"/>
            <a:ext cx="1885537" cy="124292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905" y="0"/>
            <a:ext cx="78860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313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67023" y="2764465"/>
            <a:ext cx="529501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Population response model for cortical measurements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043416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09084" y="-1216097"/>
            <a:ext cx="6033977" cy="6033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94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8247" y="-1392865"/>
            <a:ext cx="6858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09084" y="-1216097"/>
            <a:ext cx="6033977" cy="603397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517758" y="0"/>
            <a:ext cx="2385238" cy="451475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132520" y="1800891"/>
            <a:ext cx="2385238" cy="451475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233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09084" y="-1216097"/>
            <a:ext cx="6033977" cy="6033977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1701208" y="-1216097"/>
            <a:ext cx="12854763" cy="14448973"/>
            <a:chOff x="3248247" y="-1392865"/>
            <a:chExt cx="6858000" cy="7708509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8247" y="-1392865"/>
              <a:ext cx="6858000" cy="6858000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6517758" y="0"/>
              <a:ext cx="2385238" cy="451475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4132520" y="1800891"/>
              <a:ext cx="2385238" cy="451475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60122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8247" y="-1392865"/>
            <a:ext cx="6858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09084" y="-1216097"/>
            <a:ext cx="6033977" cy="603397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517758" y="0"/>
            <a:ext cx="2385238" cy="451475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132520" y="1800891"/>
            <a:ext cx="2385238" cy="451475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099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8247" y="-1392865"/>
            <a:ext cx="6858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09084" y="-1216097"/>
            <a:ext cx="6033977" cy="603397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517758" y="0"/>
            <a:ext cx="2385238" cy="451475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262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8247" y="-1392865"/>
            <a:ext cx="6858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09084" y="-1216097"/>
            <a:ext cx="6033977" cy="603397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687878" y="0"/>
            <a:ext cx="2215117" cy="451475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25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53" y="2214378"/>
            <a:ext cx="3080821" cy="2429245"/>
          </a:xfrm>
          <a:prstGeom prst="rect">
            <a:avLst/>
          </a:prstGeom>
        </p:spPr>
      </p:pic>
      <p:pic>
        <p:nvPicPr>
          <p:cNvPr id="5" name="Picture 4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1400" y="2785730"/>
            <a:ext cx="2804158" cy="1286540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1903224" y="2408275"/>
            <a:ext cx="3757217" cy="1041991"/>
            <a:chOff x="1903224" y="2408275"/>
            <a:chExt cx="3757217" cy="1041991"/>
          </a:xfrm>
        </p:grpSpPr>
        <p:sp>
          <p:nvSpPr>
            <p:cNvPr id="4" name="Oval 3"/>
            <p:cNvSpPr/>
            <p:nvPr/>
          </p:nvSpPr>
          <p:spPr>
            <a:xfrm>
              <a:off x="1903224" y="2408275"/>
              <a:ext cx="1041991" cy="1041991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Connector 7"/>
            <p:cNvCxnSpPr>
              <a:stCxn id="4" idx="0"/>
            </p:cNvCxnSpPr>
            <p:nvPr/>
          </p:nvCxnSpPr>
          <p:spPr>
            <a:xfrm>
              <a:off x="2424220" y="2408275"/>
              <a:ext cx="3221665" cy="951614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>
              <a:stCxn id="4" idx="4"/>
            </p:cNvCxnSpPr>
            <p:nvPr/>
          </p:nvCxnSpPr>
          <p:spPr>
            <a:xfrm flipV="1">
              <a:off x="2424220" y="3359889"/>
              <a:ext cx="3236221" cy="90377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91330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8247" y="-1392865"/>
            <a:ext cx="6858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09084" y="-1216097"/>
            <a:ext cx="6033977" cy="603397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697972" y="2296633"/>
            <a:ext cx="255181" cy="53162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219508" y="822253"/>
            <a:ext cx="1637414" cy="28353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71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8247" y="-1392865"/>
            <a:ext cx="6858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09084" y="-1216097"/>
            <a:ext cx="6033977" cy="6033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555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8247" y="-1392865"/>
            <a:ext cx="6858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09084" y="-1216097"/>
            <a:ext cx="6033977" cy="603397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4588919" y="3774557"/>
                <a:ext cx="2011128" cy="2984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𝑅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𝑠𝑙𝑜𝑝𝑒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𝑠</m:t>
                      </m:r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8919" y="3774557"/>
                <a:ext cx="2011128" cy="298415"/>
              </a:xfrm>
              <a:prstGeom prst="rect">
                <a:avLst/>
              </a:prstGeom>
              <a:blipFill rotWithShape="0">
                <a:blip r:embed="rId4"/>
                <a:stretch>
                  <a:fillRect l="-2121" r="-606" b="-265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/>
          <p:cNvCxnSpPr/>
          <p:nvPr/>
        </p:nvCxnSpPr>
        <p:spPr>
          <a:xfrm flipV="1">
            <a:off x="7206761" y="3440749"/>
            <a:ext cx="1299825" cy="744279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7056475" y="4257162"/>
            <a:ext cx="175437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072551" y="4329297"/>
            <a:ext cx="1738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Feature strength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7596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8247" y="-1392865"/>
            <a:ext cx="6858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09084" y="-1216097"/>
            <a:ext cx="6033977" cy="603397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4588919" y="3774557"/>
                <a:ext cx="2011128" cy="2984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𝑅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𝑠𝑙𝑜𝑝𝑒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𝑠</m:t>
                      </m:r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8919" y="3774557"/>
                <a:ext cx="2011128" cy="298415"/>
              </a:xfrm>
              <a:prstGeom prst="rect">
                <a:avLst/>
              </a:prstGeom>
              <a:blipFill rotWithShape="0">
                <a:blip r:embed="rId4"/>
                <a:stretch>
                  <a:fillRect l="-2121" r="-606" b="-265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4588919" y="4352100"/>
                <a:ext cx="2318006" cy="64254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𝑅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𝛼</m:t>
                      </m:r>
                      <m:f>
                        <m:f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charset="0"/>
                                </a:rPr>
                                <m:t>𝑝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𝑞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charset="0"/>
                                </a:rPr>
                                <m:t>𝑞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50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charset="0"/>
                                </a:rPr>
                                <m:t>𝑞</m:t>
                              </m:r>
                            </m:sup>
                          </m:sSubSup>
                        </m:den>
                      </m:f>
                      <m:r>
                        <a:rPr lang="en-US" b="0" i="0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 smtClean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8919" y="4352100"/>
                <a:ext cx="2318006" cy="642548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Connector 9"/>
          <p:cNvCxnSpPr/>
          <p:nvPr/>
        </p:nvCxnSpPr>
        <p:spPr>
          <a:xfrm flipV="1">
            <a:off x="7206761" y="3440749"/>
            <a:ext cx="1299825" cy="744279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7056475" y="4257162"/>
            <a:ext cx="175437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072551" y="4329297"/>
            <a:ext cx="1738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Feature strength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36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8247" y="-1392865"/>
            <a:ext cx="6858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09084" y="-1216097"/>
            <a:ext cx="6033977" cy="603397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4588919" y="3774557"/>
                <a:ext cx="2011128" cy="2984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𝑅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𝑠𝑙𝑜𝑝𝑒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𝑠</m:t>
                      </m:r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8919" y="3774557"/>
                <a:ext cx="2011128" cy="298415"/>
              </a:xfrm>
              <a:prstGeom prst="rect">
                <a:avLst/>
              </a:prstGeom>
              <a:blipFill rotWithShape="0">
                <a:blip r:embed="rId4"/>
                <a:stretch>
                  <a:fillRect l="-2121" r="-606" b="-265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588919" y="4352100"/>
                <a:ext cx="2318006" cy="64254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𝑅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𝛼</m:t>
                      </m:r>
                      <m:f>
                        <m:f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charset="0"/>
                                </a:rPr>
                                <m:t>𝑝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𝑞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charset="0"/>
                                </a:rPr>
                                <m:t>𝑞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50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charset="0"/>
                                </a:rPr>
                                <m:t>𝑞</m:t>
                              </m:r>
                            </m:sup>
                          </m:sSubSup>
                        </m:den>
                      </m:f>
                      <m:r>
                        <a:rPr lang="en-US" b="0" i="0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 smtClean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8919" y="4352100"/>
                <a:ext cx="2318006" cy="642548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11186" y="4316230"/>
            <a:ext cx="1295400" cy="1003300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 flipV="1">
            <a:off x="7206761" y="3440749"/>
            <a:ext cx="1299825" cy="744279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7056475" y="5432467"/>
            <a:ext cx="175437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072551" y="5504602"/>
            <a:ext cx="1738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Feature strength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5052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6944" y="2647508"/>
            <a:ext cx="5959549" cy="595954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8247" y="-1392865"/>
            <a:ext cx="6858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09084" y="-1216097"/>
            <a:ext cx="6033977" cy="6033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045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6944" y="2647508"/>
            <a:ext cx="5959549" cy="595954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8247" y="-1392865"/>
            <a:ext cx="6858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09084" y="-1216097"/>
            <a:ext cx="6033977" cy="603397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/>
              <p:cNvSpPr txBox="1"/>
              <p:nvPr/>
            </p:nvSpPr>
            <p:spPr>
              <a:xfrm>
                <a:off x="5350573" y="5465135"/>
                <a:ext cx="158088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𝜏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+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,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𝑛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+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,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charset="0"/>
                        </a:rPr>
                        <m:t>𝛼</m:t>
                      </m:r>
                      <m:r>
                        <a:rPr lang="en-US" i="1">
                          <a:latin typeface="Cambria Math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𝜏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−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𝑛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−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0573" y="5465135"/>
                <a:ext cx="1580882" cy="276999"/>
              </a:xfrm>
              <a:prstGeom prst="rect">
                <a:avLst/>
              </a:prstGeom>
              <a:blipFill rotWithShape="0">
                <a:blip r:embed="rId5"/>
                <a:stretch>
                  <a:fillRect l="-772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4869711" y="4809982"/>
            <a:ext cx="2354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Difference of gammas: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1567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6944" y="2647508"/>
            <a:ext cx="5959549" cy="595954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8247" y="-1392865"/>
            <a:ext cx="6858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09084" y="-1216097"/>
            <a:ext cx="6033977" cy="603397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614531" y="5162584"/>
                <a:ext cx="1180214" cy="60510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p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𝑡𝑟𝑖𝑎𝑙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500</m:t>
                                  </m:r>
                                </m:sub>
                              </m:sSub>
                            </m:den>
                          </m:f>
                        </m:e>
                        <m:sup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−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𝜅</m:t>
                          </m:r>
                        </m:sup>
                      </m:sSup>
                    </m:oMath>
                  </m:oMathPara>
                </a14:m>
                <a:endParaRPr lang="en-US" dirty="0" smtClean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4531" y="5162584"/>
                <a:ext cx="1180214" cy="60510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04471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6944" y="2647508"/>
            <a:ext cx="5959549" cy="595954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8247" y="-1392865"/>
            <a:ext cx="6858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09084" y="-1216097"/>
            <a:ext cx="6033977" cy="603397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956263" y="5095803"/>
            <a:ext cx="3441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Parameters fit across all conditions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965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6944" y="2647508"/>
            <a:ext cx="5959549" cy="595954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1946" y="1159834"/>
            <a:ext cx="8610601" cy="861060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8247" y="-1392865"/>
            <a:ext cx="6858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09084" y="-1216097"/>
            <a:ext cx="6033977" cy="6033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325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53" y="2214378"/>
            <a:ext cx="3080821" cy="2429245"/>
          </a:xfrm>
          <a:prstGeom prst="rect">
            <a:avLst/>
          </a:prstGeom>
        </p:spPr>
      </p:pic>
      <p:pic>
        <p:nvPicPr>
          <p:cNvPr id="5" name="Picture 4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1400" y="2785730"/>
            <a:ext cx="2804158" cy="128654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53" y="2214378"/>
            <a:ext cx="3098050" cy="244283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39104" y="1845046"/>
            <a:ext cx="3274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Receptive field</a:t>
            </a:r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1903224" y="2408275"/>
            <a:ext cx="3757217" cy="1041991"/>
            <a:chOff x="1903224" y="2408275"/>
            <a:chExt cx="3757217" cy="1041991"/>
          </a:xfrm>
        </p:grpSpPr>
        <p:sp>
          <p:nvSpPr>
            <p:cNvPr id="17" name="Oval 16"/>
            <p:cNvSpPr/>
            <p:nvPr/>
          </p:nvSpPr>
          <p:spPr>
            <a:xfrm>
              <a:off x="1903224" y="2408275"/>
              <a:ext cx="1041991" cy="1041991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" name="Straight Connector 17"/>
            <p:cNvCxnSpPr>
              <a:stCxn id="18" idx="0"/>
            </p:cNvCxnSpPr>
            <p:nvPr/>
          </p:nvCxnSpPr>
          <p:spPr>
            <a:xfrm>
              <a:off x="2424220" y="2408275"/>
              <a:ext cx="3221665" cy="951614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>
              <a:stCxn id="18" idx="4"/>
            </p:cNvCxnSpPr>
            <p:nvPr/>
          </p:nvCxnSpPr>
          <p:spPr>
            <a:xfrm flipV="1">
              <a:off x="2424220" y="3359889"/>
              <a:ext cx="3236221" cy="90377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09422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08313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43" y="0"/>
            <a:ext cx="4112381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384634" y="-85062"/>
            <a:ext cx="2740259" cy="49228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920885" y="1892595"/>
            <a:ext cx="1463749" cy="408644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24664" y="180753"/>
            <a:ext cx="1759970" cy="465706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519314" y="2835348"/>
            <a:ext cx="1754975" cy="408644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20885" y="1190847"/>
            <a:ext cx="1463749" cy="24454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07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43" y="0"/>
            <a:ext cx="4112381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384634" y="-85062"/>
            <a:ext cx="2740259" cy="49228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920885" y="1892595"/>
            <a:ext cx="1463749" cy="408644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24664" y="1892595"/>
            <a:ext cx="1463749" cy="294521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519314" y="2835348"/>
            <a:ext cx="1754975" cy="408644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20885" y="1190847"/>
            <a:ext cx="1463749" cy="24454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196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43" y="0"/>
            <a:ext cx="4112381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384634" y="-85062"/>
            <a:ext cx="2740259" cy="49228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920885" y="1892595"/>
            <a:ext cx="1463749" cy="408644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24664" y="1892595"/>
            <a:ext cx="1463749" cy="294521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519314" y="2835348"/>
            <a:ext cx="1754975" cy="408644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20885" y="1190847"/>
            <a:ext cx="1463749" cy="24454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6072" y="1313121"/>
            <a:ext cx="4625695" cy="4022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093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43" y="0"/>
            <a:ext cx="4112381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384634" y="-85062"/>
            <a:ext cx="2740259" cy="49228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920885" y="1892595"/>
            <a:ext cx="1463749" cy="408644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24664" y="1892595"/>
            <a:ext cx="1463749" cy="294521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519314" y="2835348"/>
            <a:ext cx="1754975" cy="408644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20885" y="1190847"/>
            <a:ext cx="1463749" cy="24454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993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43" y="0"/>
            <a:ext cx="4112381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384634" y="-85062"/>
            <a:ext cx="2740259" cy="49228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920885" y="1892595"/>
            <a:ext cx="1463749" cy="408644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24664" y="1892595"/>
            <a:ext cx="1463749" cy="294521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487416" y="2879652"/>
            <a:ext cx="1754975" cy="408644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776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43" y="0"/>
            <a:ext cx="4112381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384634" y="-85062"/>
            <a:ext cx="2740259" cy="49228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920885" y="1892595"/>
            <a:ext cx="1463749" cy="408644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24664" y="1892595"/>
            <a:ext cx="1463749" cy="294521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963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43" y="0"/>
            <a:ext cx="41123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897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" y="723900"/>
            <a:ext cx="9004300" cy="53975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456660" y="2636874"/>
            <a:ext cx="6889897" cy="242422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55341" y="1545263"/>
            <a:ext cx="1301319" cy="414315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917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" y="723900"/>
            <a:ext cx="9004300" cy="53975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456660" y="2636874"/>
            <a:ext cx="6889897" cy="242422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55341" y="1545263"/>
            <a:ext cx="1301319" cy="414315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0597" y="2094919"/>
            <a:ext cx="6386581" cy="1065056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639625" y="2321736"/>
            <a:ext cx="3185398" cy="488034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549095" y="4980028"/>
            <a:ext cx="3185398" cy="488034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852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8843</TotalTime>
  <Words>1368</Words>
  <Application>Microsoft Macintosh PowerPoint</Application>
  <PresentationFormat>On-screen Show (4:3)</PresentationFormat>
  <Paragraphs>262</Paragraphs>
  <Slides>195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195</vt:i4>
      </vt:variant>
    </vt:vector>
  </HeadingPairs>
  <TitlesOfParts>
    <vt:vector size="199" baseType="lpstr">
      <vt:lpstr>Calibri</vt:lpstr>
      <vt:lpstr>Cambria Math</vt:lpstr>
      <vt:lpstr>Arial</vt:lpstr>
      <vt:lpstr>Office Theme</vt:lpstr>
      <vt:lpstr>A common neural basis for  contrast and motion coherence perception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Cortical representations of contrast and motion coherence in visual cortex</dc:title>
  <dc:creator>Dan</dc:creator>
  <cp:lastModifiedBy>Dan Birman</cp:lastModifiedBy>
  <cp:revision>246</cp:revision>
  <dcterms:created xsi:type="dcterms:W3CDTF">2017-05-13T19:13:39Z</dcterms:created>
  <dcterms:modified xsi:type="dcterms:W3CDTF">2017-05-26T04:09:21Z</dcterms:modified>
</cp:coreProperties>
</file>